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82" r:id="rId5"/>
    <p:sldId id="281" r:id="rId6"/>
    <p:sldId id="259" r:id="rId7"/>
    <p:sldId id="264" r:id="rId8"/>
    <p:sldId id="260" r:id="rId9"/>
    <p:sldId id="261" r:id="rId10"/>
    <p:sldId id="269" r:id="rId11"/>
    <p:sldId id="279" r:id="rId12"/>
    <p:sldId id="263" r:id="rId13"/>
    <p:sldId id="270" r:id="rId14"/>
    <p:sldId id="271" r:id="rId15"/>
    <p:sldId id="275" r:id="rId16"/>
    <p:sldId id="272" r:id="rId17"/>
    <p:sldId id="273" r:id="rId18"/>
    <p:sldId id="277" r:id="rId19"/>
    <p:sldId id="278" r:id="rId20"/>
    <p:sldId id="274" r:id="rId21"/>
    <p:sldId id="276" r:id="rId22"/>
    <p:sldId id="266" r:id="rId23"/>
    <p:sldId id="267" r:id="rId24"/>
    <p:sldId id="268" r:id="rId25"/>
    <p:sldId id="265" r:id="rId26"/>
    <p:sldId id="280" r:id="rId27"/>
    <p:sldId id="262" r:id="rId28"/>
  </p:sldIdLst>
  <p:sldSz cx="18288000" cy="10287000"/>
  <p:notesSz cx="6858000" cy="9144000"/>
  <p:embeddedFontLst>
    <p:embeddedFont>
      <p:font typeface="Balabeloo" panose="020B0604020202020204" charset="-78"/>
      <p:regular r:id="rId30"/>
    </p:embeddedFont>
    <p:embeddedFont>
      <p:font typeface="Montserrat" panose="00000500000000000000" pitchFamily="2" charset="0"/>
      <p:regular r:id="rId31"/>
    </p:embeddedFont>
    <p:embeddedFont>
      <p:font typeface="Montserrat Bold" panose="020B0604020202020204" charset="0"/>
      <p:regular r:id="rId32"/>
    </p:embeddedFont>
    <p:embeddedFont>
      <p:font typeface="Montserrat Classic" panose="020B0604020202020204" charset="0"/>
      <p:regular r:id="rId33"/>
    </p:embeddedFont>
    <p:embeddedFont>
      <p:font typeface="Montserrat Classic Bold" panose="020B0604020202020204" charset="0"/>
      <p:regular r:id="rId34"/>
    </p:embeddedFont>
    <p:embeddedFont>
      <p:font typeface="Now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62" autoAdjust="0"/>
    <p:restoredTop sz="89831" autoAdjust="0"/>
  </p:normalViewPr>
  <p:slideViewPr>
    <p:cSldViewPr>
      <p:cViewPr>
        <p:scale>
          <a:sx n="59" d="100"/>
          <a:sy n="59" d="100"/>
        </p:scale>
        <p:origin x="312"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CD70A-5D9A-4AD9-9655-E1C78331C314}" type="datetimeFigureOut">
              <a:rPr lang="en-IN" smtClean="0"/>
              <a:t>28-05-2024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0937C-AD97-4563-8CE2-28806F7937A4}" type="slidenum">
              <a:rPr lang="en-IN" smtClean="0"/>
              <a:t>‹#›</a:t>
            </a:fld>
            <a:endParaRPr lang="en-IN"/>
          </a:p>
        </p:txBody>
      </p:sp>
    </p:spTree>
    <p:extLst>
      <p:ext uri="{BB962C8B-B14F-4D97-AF65-F5344CB8AC3E}">
        <p14:creationId xmlns:p14="http://schemas.microsoft.com/office/powerpoint/2010/main" val="37881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10</a:t>
            </a:fld>
            <a:endParaRPr lang="en-IN"/>
          </a:p>
        </p:txBody>
      </p:sp>
    </p:spTree>
    <p:extLst>
      <p:ext uri="{BB962C8B-B14F-4D97-AF65-F5344CB8AC3E}">
        <p14:creationId xmlns:p14="http://schemas.microsoft.com/office/powerpoint/2010/main" val="409794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20</a:t>
            </a:fld>
            <a:endParaRPr lang="en-IN"/>
          </a:p>
        </p:txBody>
      </p:sp>
    </p:spTree>
    <p:extLst>
      <p:ext uri="{BB962C8B-B14F-4D97-AF65-F5344CB8AC3E}">
        <p14:creationId xmlns:p14="http://schemas.microsoft.com/office/powerpoint/2010/main" val="427352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21</a:t>
            </a:fld>
            <a:endParaRPr lang="en-IN"/>
          </a:p>
        </p:txBody>
      </p:sp>
    </p:spTree>
    <p:extLst>
      <p:ext uri="{BB962C8B-B14F-4D97-AF65-F5344CB8AC3E}">
        <p14:creationId xmlns:p14="http://schemas.microsoft.com/office/powerpoint/2010/main" val="4022290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26</a:t>
            </a:fld>
            <a:endParaRPr lang="en-IN"/>
          </a:p>
        </p:txBody>
      </p:sp>
    </p:spTree>
    <p:extLst>
      <p:ext uri="{BB962C8B-B14F-4D97-AF65-F5344CB8AC3E}">
        <p14:creationId xmlns:p14="http://schemas.microsoft.com/office/powerpoint/2010/main" val="30892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11</a:t>
            </a:fld>
            <a:endParaRPr lang="en-IN"/>
          </a:p>
        </p:txBody>
      </p:sp>
    </p:spTree>
    <p:extLst>
      <p:ext uri="{BB962C8B-B14F-4D97-AF65-F5344CB8AC3E}">
        <p14:creationId xmlns:p14="http://schemas.microsoft.com/office/powerpoint/2010/main" val="216543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13</a:t>
            </a:fld>
            <a:endParaRPr lang="en-IN"/>
          </a:p>
        </p:txBody>
      </p:sp>
    </p:spTree>
    <p:extLst>
      <p:ext uri="{BB962C8B-B14F-4D97-AF65-F5344CB8AC3E}">
        <p14:creationId xmlns:p14="http://schemas.microsoft.com/office/powerpoint/2010/main" val="229528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14</a:t>
            </a:fld>
            <a:endParaRPr lang="en-IN"/>
          </a:p>
        </p:txBody>
      </p:sp>
    </p:spTree>
    <p:extLst>
      <p:ext uri="{BB962C8B-B14F-4D97-AF65-F5344CB8AC3E}">
        <p14:creationId xmlns:p14="http://schemas.microsoft.com/office/powerpoint/2010/main" val="376055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15</a:t>
            </a:fld>
            <a:endParaRPr lang="en-IN"/>
          </a:p>
        </p:txBody>
      </p:sp>
    </p:spTree>
    <p:extLst>
      <p:ext uri="{BB962C8B-B14F-4D97-AF65-F5344CB8AC3E}">
        <p14:creationId xmlns:p14="http://schemas.microsoft.com/office/powerpoint/2010/main" val="40219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16</a:t>
            </a:fld>
            <a:endParaRPr lang="en-IN"/>
          </a:p>
        </p:txBody>
      </p:sp>
    </p:spTree>
    <p:extLst>
      <p:ext uri="{BB962C8B-B14F-4D97-AF65-F5344CB8AC3E}">
        <p14:creationId xmlns:p14="http://schemas.microsoft.com/office/powerpoint/2010/main" val="211151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17</a:t>
            </a:fld>
            <a:endParaRPr lang="en-IN"/>
          </a:p>
        </p:txBody>
      </p:sp>
    </p:spTree>
    <p:extLst>
      <p:ext uri="{BB962C8B-B14F-4D97-AF65-F5344CB8AC3E}">
        <p14:creationId xmlns:p14="http://schemas.microsoft.com/office/powerpoint/2010/main" val="384633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18</a:t>
            </a:fld>
            <a:endParaRPr lang="en-IN"/>
          </a:p>
        </p:txBody>
      </p:sp>
    </p:spTree>
    <p:extLst>
      <p:ext uri="{BB962C8B-B14F-4D97-AF65-F5344CB8AC3E}">
        <p14:creationId xmlns:p14="http://schemas.microsoft.com/office/powerpoint/2010/main" val="24178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19</a:t>
            </a:fld>
            <a:endParaRPr lang="en-IN"/>
          </a:p>
        </p:txBody>
      </p:sp>
    </p:spTree>
    <p:extLst>
      <p:ext uri="{BB962C8B-B14F-4D97-AF65-F5344CB8AC3E}">
        <p14:creationId xmlns:p14="http://schemas.microsoft.com/office/powerpoint/2010/main" val="428447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5.svg"/><Relationship Id="rId5" Type="http://schemas.openxmlformats.org/officeDocument/2006/relationships/image" Target="../media/image35.svg"/><Relationship Id="rId10" Type="http://schemas.openxmlformats.org/officeDocument/2006/relationships/image" Target="../media/image14.png"/><Relationship Id="rId4" Type="http://schemas.openxmlformats.org/officeDocument/2006/relationships/image" Target="../media/image34.png"/><Relationship Id="rId9" Type="http://schemas.openxmlformats.org/officeDocument/2006/relationships/image" Target="../media/image1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840406" y="4766719"/>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228600" y="1971089"/>
            <a:ext cx="13103164" cy="5215851"/>
          </a:xfrm>
          <a:prstGeom prst="rect">
            <a:avLst/>
          </a:prstGeom>
        </p:spPr>
        <p:txBody>
          <a:bodyPr wrap="square" lIns="0" tIns="0" rIns="0" bIns="0" rtlCol="0" anchor="t">
            <a:spAutoFit/>
          </a:bodyPr>
          <a:lstStyle/>
          <a:p>
            <a:pPr algn="ctr">
              <a:lnSpc>
                <a:spcPts val="13868"/>
              </a:lnSpc>
            </a:pPr>
            <a:r>
              <a:rPr lang="en-US" sz="9905" b="1" dirty="0">
                <a:solidFill>
                  <a:srgbClr val="000000"/>
                </a:solidFill>
                <a:latin typeface="Times New Roman" panose="02020603050405020304" pitchFamily="18" charset="0"/>
                <a:cs typeface="Times New Roman" panose="02020603050405020304" pitchFamily="18" charset="0"/>
              </a:rPr>
              <a:t>Health Monitoring &amp; Location</a:t>
            </a:r>
          </a:p>
          <a:p>
            <a:pPr algn="ctr">
              <a:lnSpc>
                <a:spcPts val="13868"/>
              </a:lnSpc>
            </a:pPr>
            <a:r>
              <a:rPr lang="en-US" sz="9905" b="1" dirty="0">
                <a:solidFill>
                  <a:srgbClr val="000000"/>
                </a:solidFill>
                <a:latin typeface="Times New Roman" panose="02020603050405020304" pitchFamily="18" charset="0"/>
                <a:cs typeface="Times New Roman" panose="02020603050405020304" pitchFamily="18" charset="0"/>
              </a:rPr>
              <a:t>Tracking System</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ACEB8F69-C0A8-7EA5-0A5E-6E26C82CC02A}"/>
              </a:ext>
            </a:extLst>
          </p:cNvPr>
          <p:cNvSpPr txBox="1"/>
          <p:nvPr/>
        </p:nvSpPr>
        <p:spPr>
          <a:xfrm>
            <a:off x="11787922" y="1158375"/>
            <a:ext cx="164316"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5EEF7E2E-271E-E43C-967B-ED7F4D8279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81000" y="19050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sp>
        <p:nvSpPr>
          <p:cNvPr id="11" name="TextBox 11"/>
          <p:cNvSpPr txBox="1"/>
          <p:nvPr/>
        </p:nvSpPr>
        <p:spPr>
          <a:xfrm>
            <a:off x="-25637" y="471488"/>
            <a:ext cx="18830658" cy="1384995"/>
          </a:xfrm>
          <a:prstGeom prst="rect">
            <a:avLst/>
          </a:prstGeom>
        </p:spPr>
        <p:txBody>
          <a:bodyPr wrap="square" lIns="0" tIns="0" rIns="0" bIns="0" rtlCol="0" anchor="t">
            <a:spAutoFit/>
          </a:bodyPr>
          <a:lstStyle/>
          <a:p>
            <a:pPr algn="ctr"/>
            <a:r>
              <a:rPr lang="en-US" sz="4500" b="1" i="0" dirty="0">
                <a:solidFill>
                  <a:srgbClr val="1F2328"/>
                </a:solidFill>
                <a:effectLst/>
                <a:highlight>
                  <a:srgbClr val="FFFFFF"/>
                </a:highlight>
                <a:latin typeface="Times New Roman" panose="02020603050405020304" pitchFamily="18" charset="0"/>
                <a:cs typeface="Times New Roman" panose="02020603050405020304" pitchFamily="18" charset="0"/>
              </a:rPr>
              <a:t>The hierarchy of obtaining data from the soldier is divided into three segments:</a:t>
            </a:r>
          </a:p>
        </p:txBody>
      </p:sp>
      <p:pic>
        <p:nvPicPr>
          <p:cNvPr id="1026" name="Picture 2">
            <a:extLst>
              <a:ext uri="{FF2B5EF4-FFF2-40B4-BE49-F238E27FC236}">
                <a16:creationId xmlns:a16="http://schemas.microsoft.com/office/drawing/2014/main" id="{EAE3CF11-7A7F-DBDA-DA6C-0C422E627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7521" y="3557110"/>
            <a:ext cx="7468088" cy="5472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7A64F9-718F-5D79-F39A-357BA96E93E7}"/>
              </a:ext>
            </a:extLst>
          </p:cNvPr>
          <p:cNvSpPr txBox="1"/>
          <p:nvPr/>
        </p:nvSpPr>
        <p:spPr>
          <a:xfrm>
            <a:off x="762000" y="2812745"/>
            <a:ext cx="8915400" cy="1708160"/>
          </a:xfrm>
          <a:prstGeom prst="rect">
            <a:avLst/>
          </a:prstGeom>
          <a:noFill/>
        </p:spPr>
        <p:txBody>
          <a:bodyPr wrap="square">
            <a:spAutoFit/>
          </a:bodyPr>
          <a:lstStyle/>
          <a:p>
            <a:pPr algn="l">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Soldier's Node - Level 1</a:t>
            </a:r>
          </a:p>
          <a:p>
            <a:pPr algn="l">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Squadron's Node- Level 2</a:t>
            </a:r>
          </a:p>
          <a:p>
            <a:pPr algn="l">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Control unit Node - Level 3</a:t>
            </a:r>
          </a:p>
        </p:txBody>
      </p:sp>
    </p:spTree>
    <p:extLst>
      <p:ext uri="{BB962C8B-B14F-4D97-AF65-F5344CB8AC3E}">
        <p14:creationId xmlns:p14="http://schemas.microsoft.com/office/powerpoint/2010/main" val="287979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sp>
        <p:nvSpPr>
          <p:cNvPr id="11" name="TextBox 11"/>
          <p:cNvSpPr txBox="1"/>
          <p:nvPr/>
        </p:nvSpPr>
        <p:spPr>
          <a:xfrm>
            <a:off x="457200" y="471488"/>
            <a:ext cx="17221200" cy="692497"/>
          </a:xfrm>
          <a:prstGeom prst="rect">
            <a:avLst/>
          </a:prstGeom>
        </p:spPr>
        <p:txBody>
          <a:bodyPr wrap="square" lIns="0" tIns="0" rIns="0" bIns="0" rtlCol="0" anchor="t">
            <a:spAutoFit/>
          </a:bodyPr>
          <a:lstStyle/>
          <a:p>
            <a:pPr algn="ctr"/>
            <a:r>
              <a:rPr lang="en-US" sz="4500" b="1" i="0" u="sng" dirty="0">
                <a:solidFill>
                  <a:srgbClr val="1F2328"/>
                </a:solidFill>
                <a:effectLst/>
                <a:highlight>
                  <a:srgbClr val="FFFFFF"/>
                </a:highlight>
                <a:latin typeface="Times New Roman" panose="02020603050405020304" pitchFamily="18" charset="0"/>
                <a:cs typeface="Times New Roman" panose="02020603050405020304" pitchFamily="18" charset="0"/>
              </a:rPr>
              <a:t>Real Time Video Capturing</a:t>
            </a:r>
          </a:p>
        </p:txBody>
      </p:sp>
      <p:pic>
        <p:nvPicPr>
          <p:cNvPr id="6" name="Picture 4" descr="Information 13 00268 g001">
            <a:extLst>
              <a:ext uri="{FF2B5EF4-FFF2-40B4-BE49-F238E27FC236}">
                <a16:creationId xmlns:a16="http://schemas.microsoft.com/office/drawing/2014/main" id="{C9BBCDE0-6728-AB60-1FB1-720DF8DB7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46546"/>
            <a:ext cx="15797719" cy="77097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4407AB-7DF8-D8B1-9B41-394D2B0BA318}"/>
              </a:ext>
            </a:extLst>
          </p:cNvPr>
          <p:cNvSpPr txBox="1"/>
          <p:nvPr/>
        </p:nvSpPr>
        <p:spPr>
          <a:xfrm>
            <a:off x="914400" y="1856483"/>
            <a:ext cx="6172200" cy="907941"/>
          </a:xfrm>
          <a:prstGeom prst="rect">
            <a:avLst/>
          </a:prstGeom>
          <a:noFill/>
        </p:spPr>
        <p:txBody>
          <a:bodyPr wrap="square" rtlCol="0">
            <a:spAutoFit/>
          </a:bodyPr>
          <a:lstStyle/>
          <a:p>
            <a:pPr marL="514350" indent="-514350">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Control unit Node - Level 3:</a:t>
            </a:r>
          </a:p>
          <a:p>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the use of Facial Recognition Technology at the Control Unit Level to identify the identity of the soldiers , school going student And also with the use of face expression we define their emotions like happy, sad, Angry and many more…..</a:t>
            </a:r>
          </a:p>
        </p:txBody>
      </p:sp>
    </p:spTree>
    <p:extLst>
      <p:ext uri="{BB962C8B-B14F-4D97-AF65-F5344CB8AC3E}">
        <p14:creationId xmlns:p14="http://schemas.microsoft.com/office/powerpoint/2010/main" val="224101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8953658" y="-92225"/>
            <a:ext cx="12389411" cy="10763301"/>
          </a:xfrm>
          <a:custGeom>
            <a:avLst/>
            <a:gdLst/>
            <a:ahLst/>
            <a:cxnLst/>
            <a:rect l="l" t="t" r="r" b="b"/>
            <a:pathLst>
              <a:path w="12389411" h="10763301">
                <a:moveTo>
                  <a:pt x="0" y="0"/>
                </a:moveTo>
                <a:lnTo>
                  <a:pt x="12389411" y="0"/>
                </a:lnTo>
                <a:lnTo>
                  <a:pt x="12389411" y="10763301"/>
                </a:lnTo>
                <a:lnTo>
                  <a:pt x="0" y="10763301"/>
                </a:lnTo>
                <a:lnTo>
                  <a:pt x="0" y="0"/>
                </a:lnTo>
                <a:close/>
              </a:path>
            </a:pathLst>
          </a:custGeom>
          <a:blipFill>
            <a:blip r:embed="rId2"/>
            <a:stretch>
              <a:fillRect/>
            </a:stretch>
          </a:blipFill>
        </p:spPr>
      </p:sp>
      <p:sp>
        <p:nvSpPr>
          <p:cNvPr id="3" name="TextBox 3"/>
          <p:cNvSpPr txBox="1"/>
          <p:nvPr/>
        </p:nvSpPr>
        <p:spPr>
          <a:xfrm>
            <a:off x="5300054" y="350227"/>
            <a:ext cx="9187499" cy="973050"/>
          </a:xfrm>
          <a:prstGeom prst="rect">
            <a:avLst/>
          </a:prstGeom>
        </p:spPr>
        <p:txBody>
          <a:bodyPr lIns="0" tIns="0" rIns="0" bIns="0" rtlCol="0" anchor="t">
            <a:spAutoFit/>
          </a:bodyPr>
          <a:lstStyle/>
          <a:p>
            <a:pPr marL="0" lvl="0" indent="0">
              <a:lnSpc>
                <a:spcPts val="7644"/>
              </a:lnSpc>
              <a:spcBef>
                <a:spcPct val="0"/>
              </a:spcBef>
            </a:pPr>
            <a:r>
              <a:rPr lang="en-US" sz="6370" dirty="0">
                <a:solidFill>
                  <a:srgbClr val="101010"/>
                </a:solidFill>
                <a:latin typeface="Times New Roman" panose="02020603050405020304" pitchFamily="18" charset="0"/>
                <a:cs typeface="Times New Roman" panose="02020603050405020304" pitchFamily="18" charset="0"/>
              </a:rPr>
              <a:t>Software Technology</a:t>
            </a:r>
          </a:p>
        </p:txBody>
      </p:sp>
      <p:grpSp>
        <p:nvGrpSpPr>
          <p:cNvPr id="4" name="Group 4"/>
          <p:cNvGrpSpPr/>
          <p:nvPr/>
        </p:nvGrpSpPr>
        <p:grpSpPr>
          <a:xfrm>
            <a:off x="4397266" y="6172396"/>
            <a:ext cx="12862034" cy="2819515"/>
            <a:chOff x="0" y="0"/>
            <a:chExt cx="4701367" cy="1030597"/>
          </a:xfrm>
        </p:grpSpPr>
        <p:sp>
          <p:nvSpPr>
            <p:cNvPr id="5" name="Freeform 5"/>
            <p:cNvSpPr/>
            <p:nvPr/>
          </p:nvSpPr>
          <p:spPr>
            <a:xfrm>
              <a:off x="0" y="0"/>
              <a:ext cx="4701367" cy="1030597"/>
            </a:xfrm>
            <a:custGeom>
              <a:avLst/>
              <a:gdLst/>
              <a:ahLst/>
              <a:cxnLst/>
              <a:rect l="l" t="t" r="r" b="b"/>
              <a:pathLst>
                <a:path w="4701367" h="1030597">
                  <a:moveTo>
                    <a:pt x="27688" y="0"/>
                  </a:moveTo>
                  <a:lnTo>
                    <a:pt x="4673679" y="0"/>
                  </a:lnTo>
                  <a:cubicBezTo>
                    <a:pt x="4681022" y="0"/>
                    <a:pt x="4688065" y="2917"/>
                    <a:pt x="4693258" y="8110"/>
                  </a:cubicBezTo>
                  <a:cubicBezTo>
                    <a:pt x="4698450" y="13302"/>
                    <a:pt x="4701367" y="20345"/>
                    <a:pt x="4701367" y="27688"/>
                  </a:cubicBezTo>
                  <a:lnTo>
                    <a:pt x="4701367" y="1002909"/>
                  </a:lnTo>
                  <a:cubicBezTo>
                    <a:pt x="4701367" y="1010252"/>
                    <a:pt x="4698450" y="1017295"/>
                    <a:pt x="4693258" y="1022487"/>
                  </a:cubicBezTo>
                  <a:cubicBezTo>
                    <a:pt x="4688065" y="1027680"/>
                    <a:pt x="4681022" y="1030597"/>
                    <a:pt x="4673679" y="1030597"/>
                  </a:cubicBezTo>
                  <a:lnTo>
                    <a:pt x="27688" y="1030597"/>
                  </a:lnTo>
                  <a:cubicBezTo>
                    <a:pt x="20345" y="1030597"/>
                    <a:pt x="13302" y="1027680"/>
                    <a:pt x="8110" y="1022487"/>
                  </a:cubicBezTo>
                  <a:cubicBezTo>
                    <a:pt x="2917" y="1017295"/>
                    <a:pt x="0" y="1010252"/>
                    <a:pt x="0" y="1002909"/>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6" name="TextBox 6"/>
            <p:cNvSpPr txBox="1"/>
            <p:nvPr/>
          </p:nvSpPr>
          <p:spPr>
            <a:xfrm>
              <a:off x="0" y="-38100"/>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MACHINE LEARNING ALGORITHM (PYTHON):</a:t>
              </a:r>
            </a:p>
            <a:p>
              <a:pPr algn="ctr">
                <a:lnSpc>
                  <a:spcPts val="2940"/>
                </a:lnSpc>
              </a:pPr>
              <a:endParaRPr lang="en-US" sz="2100" dirty="0">
                <a:solidFill>
                  <a:srgbClr val="000000"/>
                </a:solidFill>
                <a:latin typeface="Times New Roman" panose="02020603050405020304" pitchFamily="18" charset="0"/>
                <a:cs typeface="Times New Roman" panose="02020603050405020304" pitchFamily="18" charset="0"/>
              </a:endParaRPr>
            </a:p>
            <a:p>
              <a:pPr marL="906786" lvl="2" indent="-302262">
                <a:lnSpc>
                  <a:spcPts val="294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Role: Utilized Python  algorithm aids in grouping soldier data based on health conditions for further insights.</a:t>
              </a:r>
            </a:p>
            <a:p>
              <a:pPr algn="ctr">
                <a:lnSpc>
                  <a:spcPts val="2940"/>
                </a:lnSpc>
              </a:pPr>
              <a:endParaRPr lang="en-US" sz="2100" dirty="0">
                <a:solidFill>
                  <a:srgbClr val="000000"/>
                </a:solidFill>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4397266" y="1763719"/>
            <a:ext cx="12862034" cy="3379781"/>
            <a:chOff x="0" y="0"/>
            <a:chExt cx="4701367" cy="1101074"/>
          </a:xfrm>
        </p:grpSpPr>
        <p:sp>
          <p:nvSpPr>
            <p:cNvPr id="8" name="Freeform 8"/>
            <p:cNvSpPr/>
            <p:nvPr/>
          </p:nvSpPr>
          <p:spPr>
            <a:xfrm>
              <a:off x="0" y="0"/>
              <a:ext cx="4701367" cy="1101074"/>
            </a:xfrm>
            <a:custGeom>
              <a:avLst/>
              <a:gdLst/>
              <a:ahLst/>
              <a:cxnLst/>
              <a:rect l="l" t="t" r="r" b="b"/>
              <a:pathLst>
                <a:path w="4701367" h="1101074">
                  <a:moveTo>
                    <a:pt x="27688" y="0"/>
                  </a:moveTo>
                  <a:lnTo>
                    <a:pt x="4673679" y="0"/>
                  </a:lnTo>
                  <a:cubicBezTo>
                    <a:pt x="4681022" y="0"/>
                    <a:pt x="4688065" y="2917"/>
                    <a:pt x="4693258" y="8110"/>
                  </a:cubicBezTo>
                  <a:cubicBezTo>
                    <a:pt x="4698450" y="13302"/>
                    <a:pt x="4701367" y="20345"/>
                    <a:pt x="4701367" y="27688"/>
                  </a:cubicBezTo>
                  <a:lnTo>
                    <a:pt x="4701367" y="1073386"/>
                  </a:lnTo>
                  <a:cubicBezTo>
                    <a:pt x="4701367" y="1080729"/>
                    <a:pt x="4698450" y="1087772"/>
                    <a:pt x="4693258" y="1092965"/>
                  </a:cubicBezTo>
                  <a:cubicBezTo>
                    <a:pt x="4688065" y="1098157"/>
                    <a:pt x="4681022" y="1101074"/>
                    <a:pt x="4673679" y="1101074"/>
                  </a:cubicBezTo>
                  <a:lnTo>
                    <a:pt x="27688" y="1101074"/>
                  </a:lnTo>
                  <a:cubicBezTo>
                    <a:pt x="20345" y="1101074"/>
                    <a:pt x="13302" y="1098157"/>
                    <a:pt x="8110" y="1092965"/>
                  </a:cubicBezTo>
                  <a:cubicBezTo>
                    <a:pt x="2917" y="1087772"/>
                    <a:pt x="0" y="1080729"/>
                    <a:pt x="0" y="1073386"/>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9" name="TextBox 9"/>
            <p:cNvSpPr txBox="1"/>
            <p:nvPr/>
          </p:nvSpPr>
          <p:spPr>
            <a:xfrm>
              <a:off x="0" y="32377"/>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Arduino IDE, Blynk IOT :</a:t>
              </a:r>
            </a:p>
            <a:p>
              <a:pPr marL="906786" lvl="2" indent="-302262">
                <a:lnSpc>
                  <a:spcPts val="294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Purpose: Programming the Arduino MEGA 2560 microcontroller.</a:t>
              </a:r>
            </a:p>
            <a:p>
              <a:pPr>
                <a:lnSpc>
                  <a:spcPts val="2940"/>
                </a:lnSpc>
              </a:pPr>
              <a:endParaRPr lang="en-US" sz="2100" dirty="0">
                <a:solidFill>
                  <a:srgbClr val="000000"/>
                </a:solidFill>
                <a:latin typeface="Times New Roman" panose="02020603050405020304" pitchFamily="18" charset="0"/>
                <a:cs typeface="Times New Roman" panose="02020603050405020304" pitchFamily="18" charset="0"/>
              </a:endParaRPr>
            </a:p>
            <a:p>
              <a:pPr marL="453393" lvl="1" indent="-226697">
                <a:lnSpc>
                  <a:spcPts val="2940"/>
                </a:lnSpc>
                <a:buFont typeface="Arial"/>
                <a:buChar char="•"/>
              </a:pPr>
              <a:r>
                <a:rPr lang="en-US" sz="2100" dirty="0">
                  <a:solidFill>
                    <a:srgbClr val="000000"/>
                  </a:solidFill>
                  <a:latin typeface="Times New Roman" panose="02020603050405020304" pitchFamily="18" charset="0"/>
                  <a:cs typeface="Times New Roman" panose="02020603050405020304" pitchFamily="18" charset="0"/>
                </a:rPr>
                <a:t>Machine Learning Technology :</a:t>
              </a:r>
            </a:p>
            <a:p>
              <a:pPr>
                <a:lnSpc>
                  <a:spcPts val="2940"/>
                </a:lnSpc>
              </a:pPr>
              <a:endParaRPr lang="en-US" sz="2100" dirty="0">
                <a:solidFill>
                  <a:srgbClr val="000000"/>
                </a:solidFill>
                <a:latin typeface="Times New Roman" panose="02020603050405020304" pitchFamily="18" charset="0"/>
                <a:cs typeface="Times New Roman" panose="02020603050405020304" pitchFamily="18" charset="0"/>
              </a:endParaRPr>
            </a:p>
            <a:p>
              <a:pPr marL="906786" lvl="2" indent="-302262" algn="l">
                <a:lnSpc>
                  <a:spcPts val="2940"/>
                </a:lnSpc>
                <a:buFont typeface="Arial"/>
                <a:buChar char="⚬"/>
              </a:pPr>
              <a:r>
                <a:rPr lang="en-IN" sz="2100" b="1" dirty="0">
                  <a:latin typeface="Times New Roman" panose="02020603050405020304" pitchFamily="18" charset="0"/>
                  <a:cs typeface="Times New Roman" panose="02020603050405020304" pitchFamily="18" charset="0"/>
                </a:rPr>
                <a:t>Supervised Learning</a:t>
              </a:r>
            </a:p>
            <a:p>
              <a:pPr marL="906786" lvl="2" indent="-302262" algn="l">
                <a:lnSpc>
                  <a:spcPts val="2940"/>
                </a:lnSpc>
                <a:buFont typeface="Arial"/>
                <a:buChar char="⚬"/>
              </a:pPr>
              <a:r>
                <a:rPr lang="en-IN" sz="2100" b="1" dirty="0">
                  <a:solidFill>
                    <a:srgbClr val="000000"/>
                  </a:solidFill>
                  <a:latin typeface="Times New Roman" panose="02020603050405020304" pitchFamily="18" charset="0"/>
                  <a:cs typeface="Times New Roman" panose="02020603050405020304" pitchFamily="18" charset="0"/>
                </a:rPr>
                <a:t>Unsupervised Learning </a:t>
              </a:r>
              <a:endParaRPr lang="en-US" sz="2100" b="1" dirty="0">
                <a:solidFill>
                  <a:srgbClr val="000000"/>
                </a:solidFill>
                <a:latin typeface="Times New Roman" panose="02020603050405020304" pitchFamily="18" charset="0"/>
                <a:cs typeface="Times New Roman" panose="02020603050405020304" pitchFamily="18" charset="0"/>
              </a:endParaRPr>
            </a:p>
            <a:p>
              <a:pPr algn="ctr">
                <a:lnSpc>
                  <a:spcPts val="4339"/>
                </a:lnSpc>
              </a:pPr>
              <a:endParaRPr lang="en-US" sz="2100" dirty="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sp>
        <p:nvSpPr>
          <p:cNvPr id="11" name="TextBox 11"/>
          <p:cNvSpPr txBox="1"/>
          <p:nvPr/>
        </p:nvSpPr>
        <p:spPr>
          <a:xfrm>
            <a:off x="457200" y="471488"/>
            <a:ext cx="8455251" cy="2954655"/>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Times New Roman" panose="02020603050405020304" pitchFamily="18" charset="0"/>
                <a:cs typeface="Times New Roman" panose="02020603050405020304" pitchFamily="18" charset="0"/>
              </a:rPr>
              <a:t>The block diagram below explains how the nodes and all the internal sensors are connected.</a:t>
            </a:r>
          </a:p>
        </p:txBody>
      </p:sp>
      <p:pic>
        <p:nvPicPr>
          <p:cNvPr id="2052" name="Picture 4">
            <a:extLst>
              <a:ext uri="{FF2B5EF4-FFF2-40B4-BE49-F238E27FC236}">
                <a16:creationId xmlns:a16="http://schemas.microsoft.com/office/drawing/2014/main" id="{B2EE759B-504B-1860-3C18-CF116093F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149" y="172761"/>
            <a:ext cx="8455251" cy="984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5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sp>
        <p:nvSpPr>
          <p:cNvPr id="5" name="TextBox 4">
            <a:extLst>
              <a:ext uri="{FF2B5EF4-FFF2-40B4-BE49-F238E27FC236}">
                <a16:creationId xmlns:a16="http://schemas.microsoft.com/office/drawing/2014/main" id="{CDCF8249-7C1A-1E97-63E9-2F4C76A17151}"/>
              </a:ext>
            </a:extLst>
          </p:cNvPr>
          <p:cNvSpPr txBox="1"/>
          <p:nvPr/>
        </p:nvSpPr>
        <p:spPr>
          <a:xfrm>
            <a:off x="8410503" y="2395428"/>
            <a:ext cx="7743895"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AF9FFF85-322E-0BEA-E817-4A73E65FD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0"/>
          <a:stretch/>
        </p:blipFill>
        <p:spPr bwMode="auto">
          <a:xfrm>
            <a:off x="4547141" y="860612"/>
            <a:ext cx="13440542"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630942"/>
          </a:xfrm>
          <a:prstGeom prst="rect">
            <a:avLst/>
          </a:prstGeom>
          <a:noFill/>
        </p:spPr>
        <p:txBody>
          <a:bodyPr wrap="square" rtlCol="0">
            <a:spAutoFit/>
          </a:bodyPr>
          <a:lstStyle/>
          <a:p>
            <a:pPr marL="457200" indent="-457200">
              <a:buFont typeface="Wingdings" panose="05000000000000000000" pitchFamily="2" charset="2"/>
              <a:buChar char="v"/>
            </a:pPr>
            <a:r>
              <a:rPr lang="en-US" sz="3500" b="1" i="0" u="sng" dirty="0">
                <a:solidFill>
                  <a:srgbClr val="1F2328"/>
                </a:solidFill>
                <a:effectLst/>
                <a:highlight>
                  <a:srgbClr val="FFFFFF"/>
                </a:highlight>
                <a:latin typeface="Times New Roman" panose="02020603050405020304" pitchFamily="18" charset="0"/>
                <a:cs typeface="Times New Roman" panose="02020603050405020304" pitchFamily="18" charset="0"/>
              </a:rPr>
              <a:t>Circuit Diagram for the project</a:t>
            </a:r>
            <a:endParaRPr lang="en-IN" sz="35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02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1" y="471488"/>
            <a:ext cx="5825264" cy="738664"/>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apple-system"/>
              </a:rPr>
              <a:t>FLOW CHART</a:t>
            </a:r>
          </a:p>
        </p:txBody>
      </p:sp>
      <p:sp>
        <p:nvSpPr>
          <p:cNvPr id="5" name="TextBox 4">
            <a:extLst>
              <a:ext uri="{FF2B5EF4-FFF2-40B4-BE49-F238E27FC236}">
                <a16:creationId xmlns:a16="http://schemas.microsoft.com/office/drawing/2014/main" id="{CCB62A2E-30D9-B44D-A5B1-D3BD153AC19E}"/>
              </a:ext>
            </a:extLst>
          </p:cNvPr>
          <p:cNvSpPr txBox="1"/>
          <p:nvPr/>
        </p:nvSpPr>
        <p:spPr>
          <a:xfrm>
            <a:off x="7696200" y="952500"/>
            <a:ext cx="8305800" cy="5410200"/>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BEEB1A49-8B6A-60D7-E281-13644A828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72762"/>
            <a:ext cx="12073665" cy="9642750"/>
          </a:xfrm>
          <a:prstGeom prst="rect">
            <a:avLst/>
          </a:prstGeom>
        </p:spPr>
      </p:pic>
    </p:spTree>
    <p:extLst>
      <p:ext uri="{BB962C8B-B14F-4D97-AF65-F5344CB8AC3E}">
        <p14:creationId xmlns:p14="http://schemas.microsoft.com/office/powerpoint/2010/main" val="2231938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784830"/>
          </a:xfrm>
          <a:prstGeom prst="rect">
            <a:avLst/>
          </a:prstGeom>
          <a:noFill/>
        </p:spPr>
        <p:txBody>
          <a:bodyPr wrap="square" rtlCol="0">
            <a:spAutoFit/>
          </a:bodyPr>
          <a:lstStyle/>
          <a:p>
            <a:pPr marL="457200" indent="-457200">
              <a:buFont typeface="Wingdings" panose="05000000000000000000" pitchFamily="2" charset="2"/>
              <a:buChar char="v"/>
            </a:pPr>
            <a:r>
              <a:rPr lang="en-IN" sz="4500" b="1" i="0" u="sng" dirty="0">
                <a:solidFill>
                  <a:srgbClr val="1F2328"/>
                </a:solidFill>
                <a:effectLst/>
                <a:highlight>
                  <a:srgbClr val="FFFFFF"/>
                </a:highlight>
                <a:latin typeface="-apple-system"/>
              </a:rPr>
              <a:t>Extra libraries</a:t>
            </a:r>
          </a:p>
        </p:txBody>
      </p:sp>
      <p:pic>
        <p:nvPicPr>
          <p:cNvPr id="4098" name="Picture 2" descr="Ai-thinker Tiny GPS Module: New Possibilities For UAVs, Wearables">
            <a:extLst>
              <a:ext uri="{FF2B5EF4-FFF2-40B4-BE49-F238E27FC236}">
                <a16:creationId xmlns:a16="http://schemas.microsoft.com/office/drawing/2014/main" id="{DAF416E7-D2DB-9EEF-99B8-C76BA9122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86551"/>
            <a:ext cx="5143925" cy="47337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196664-1B2E-FCF7-025D-6F2F083C35A3}"/>
              </a:ext>
            </a:extLst>
          </p:cNvPr>
          <p:cNvSpPr txBox="1"/>
          <p:nvPr/>
        </p:nvSpPr>
        <p:spPr>
          <a:xfrm>
            <a:off x="838200" y="1409700"/>
            <a:ext cx="5715000" cy="2246769"/>
          </a:xfrm>
          <a:prstGeom prst="rect">
            <a:avLst/>
          </a:prstGeom>
          <a:noFill/>
        </p:spPr>
        <p:txBody>
          <a:bodyPr wrap="square">
            <a:spAutoFit/>
          </a:bodyPr>
          <a:lstStyle/>
          <a:p>
            <a:pPr marL="342900" indent="-342900" algn="l">
              <a:buFont typeface="+mj-lt"/>
              <a:buAutoNum type="arabicPeriod"/>
            </a:pPr>
            <a:r>
              <a:rPr lang="en-IN" sz="3500" b="1" i="0" dirty="0" err="1">
                <a:solidFill>
                  <a:srgbClr val="1F2328"/>
                </a:solidFill>
                <a:effectLst/>
                <a:highlight>
                  <a:srgbClr val="FFFFFF"/>
                </a:highlight>
                <a:latin typeface="-apple-system"/>
              </a:rPr>
              <a:t>TinyGPS</a:t>
            </a:r>
            <a:r>
              <a:rPr lang="en-IN" sz="3500" b="1" i="0" dirty="0">
                <a:solidFill>
                  <a:srgbClr val="1F2328"/>
                </a:solidFill>
                <a:effectLst/>
                <a:highlight>
                  <a:srgbClr val="FFFFFF"/>
                </a:highlight>
                <a:latin typeface="-apple-system"/>
              </a:rPr>
              <a:t>++</a:t>
            </a:r>
          </a:p>
          <a:p>
            <a:pPr marL="342900" indent="-342900" algn="l">
              <a:buFont typeface="+mj-lt"/>
              <a:buAutoNum type="arabicPeriod"/>
            </a:pPr>
            <a:r>
              <a:rPr lang="en-IN" sz="3500" b="1" i="0" dirty="0" err="1">
                <a:solidFill>
                  <a:srgbClr val="1F2328"/>
                </a:solidFill>
                <a:effectLst/>
                <a:highlight>
                  <a:srgbClr val="FFFFFF"/>
                </a:highlight>
                <a:latin typeface="-apple-system"/>
              </a:rPr>
              <a:t>PulseSensorPlayground</a:t>
            </a:r>
            <a:endParaRPr lang="en-IN" sz="3500" b="1" i="0" dirty="0">
              <a:solidFill>
                <a:srgbClr val="1F2328"/>
              </a:solidFill>
              <a:effectLst/>
              <a:highlight>
                <a:srgbClr val="FFFFFF"/>
              </a:highlight>
              <a:latin typeface="-apple-system"/>
            </a:endParaRPr>
          </a:p>
          <a:p>
            <a:pPr marL="342900" indent="-342900" algn="l">
              <a:buFont typeface="+mj-lt"/>
              <a:buAutoNum type="arabicPeriod"/>
            </a:pPr>
            <a:r>
              <a:rPr lang="en-IN" sz="3500" b="1" i="0" dirty="0">
                <a:solidFill>
                  <a:srgbClr val="1F2328"/>
                </a:solidFill>
                <a:effectLst/>
                <a:highlight>
                  <a:srgbClr val="FFFFFF"/>
                </a:highlight>
                <a:latin typeface="-apple-system"/>
              </a:rPr>
              <a:t>LoRa</a:t>
            </a:r>
            <a:br>
              <a:rPr lang="en-IN" sz="3500" b="1" i="0" dirty="0">
                <a:solidFill>
                  <a:srgbClr val="1F2328"/>
                </a:solidFill>
                <a:effectLst/>
                <a:highlight>
                  <a:srgbClr val="FFFFFF"/>
                </a:highlight>
                <a:latin typeface="-apple-system"/>
              </a:rPr>
            </a:br>
            <a:endParaRPr lang="en-IN" sz="3500" b="1" dirty="0"/>
          </a:p>
        </p:txBody>
      </p:sp>
      <p:pic>
        <p:nvPicPr>
          <p:cNvPr id="4100" name="Picture 4" descr="Sensor IoT Workshop - Heart Rate | Agorama">
            <a:extLst>
              <a:ext uri="{FF2B5EF4-FFF2-40B4-BE49-F238E27FC236}">
                <a16:creationId xmlns:a16="http://schemas.microsoft.com/office/drawing/2014/main" id="{937E77B3-7D60-21A0-C238-FE6A86D3E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42" y="210860"/>
            <a:ext cx="10437858" cy="980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49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3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8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8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5887171" y="-3514112"/>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3" name="Group 3"/>
          <p:cNvGrpSpPr/>
          <p:nvPr/>
        </p:nvGrpSpPr>
        <p:grpSpPr>
          <a:xfrm>
            <a:off x="3985492" y="6289750"/>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1</a:t>
              </a:r>
            </a:p>
          </p:txBody>
        </p:sp>
      </p:grpSp>
      <p:grpSp>
        <p:nvGrpSpPr>
          <p:cNvPr id="6" name="Group 6"/>
          <p:cNvGrpSpPr/>
          <p:nvPr/>
        </p:nvGrpSpPr>
        <p:grpSpPr>
          <a:xfrm>
            <a:off x="8181379" y="6290773"/>
            <a:ext cx="3024888" cy="529127"/>
            <a:chOff x="0" y="0"/>
            <a:chExt cx="1281756" cy="224211"/>
          </a:xfrm>
        </p:grpSpPr>
        <p:sp>
          <p:nvSpPr>
            <p:cNvPr id="7" name="Freeform 7"/>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8" name="TextBox 8"/>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rPr>
                <a:t>Member 2</a:t>
              </a:r>
            </a:p>
          </p:txBody>
        </p:sp>
      </p:grpSp>
      <p:grpSp>
        <p:nvGrpSpPr>
          <p:cNvPr id="9" name="Group 9"/>
          <p:cNvGrpSpPr/>
          <p:nvPr/>
        </p:nvGrpSpPr>
        <p:grpSpPr>
          <a:xfrm>
            <a:off x="12547636" y="6290773"/>
            <a:ext cx="3024888" cy="529127"/>
            <a:chOff x="0" y="0"/>
            <a:chExt cx="1281756" cy="224211"/>
          </a:xfrm>
        </p:grpSpPr>
        <p:sp>
          <p:nvSpPr>
            <p:cNvPr id="10" name="Freeform 10"/>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1" name="TextBox 11"/>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3</a:t>
              </a:r>
            </a:p>
          </p:txBody>
        </p:sp>
      </p:grpSp>
      <p:sp>
        <p:nvSpPr>
          <p:cNvPr id="12" name="TextBox 12"/>
          <p:cNvSpPr txBox="1"/>
          <p:nvPr/>
        </p:nvSpPr>
        <p:spPr>
          <a:xfrm>
            <a:off x="5319431" y="3064691"/>
            <a:ext cx="8194363" cy="1113616"/>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Team Members</a:t>
            </a:r>
          </a:p>
        </p:txBody>
      </p:sp>
      <p:sp>
        <p:nvSpPr>
          <p:cNvPr id="13" name="TextBox 13"/>
          <p:cNvSpPr txBox="1"/>
          <p:nvPr/>
        </p:nvSpPr>
        <p:spPr>
          <a:xfrm>
            <a:off x="3881750" y="7048291"/>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AMBIKA </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2002220310004</a:t>
            </a:r>
          </a:p>
        </p:txBody>
      </p:sp>
      <p:grpSp>
        <p:nvGrpSpPr>
          <p:cNvPr id="14" name="Group 14"/>
          <p:cNvGrpSpPr/>
          <p:nvPr/>
        </p:nvGrpSpPr>
        <p:grpSpPr>
          <a:xfrm rot="7573183">
            <a:off x="1230111" y="7154961"/>
            <a:ext cx="1013029" cy="10130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935303" y="4407721"/>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230621" y="7036902"/>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Rahul Raj</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2002220310016</a:t>
            </a:r>
          </a:p>
        </p:txBody>
      </p:sp>
      <p:sp>
        <p:nvSpPr>
          <p:cNvPr id="19" name="TextBox 19"/>
          <p:cNvSpPr txBox="1"/>
          <p:nvPr/>
        </p:nvSpPr>
        <p:spPr>
          <a:xfrm>
            <a:off x="12350913" y="6953550"/>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Raju Kumar</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2002220310017</a:t>
            </a:r>
          </a:p>
        </p:txBody>
      </p:sp>
      <p:grpSp>
        <p:nvGrpSpPr>
          <p:cNvPr id="20" name="Group 20"/>
          <p:cNvGrpSpPr/>
          <p:nvPr/>
        </p:nvGrpSpPr>
        <p:grpSpPr>
          <a:xfrm>
            <a:off x="8181379" y="8119573"/>
            <a:ext cx="3024888" cy="529127"/>
            <a:chOff x="0" y="0"/>
            <a:chExt cx="1281756" cy="224211"/>
          </a:xfrm>
        </p:grpSpPr>
        <p:sp>
          <p:nvSpPr>
            <p:cNvPr id="21" name="Freeform 21"/>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2" name="TextBox 22"/>
            <p:cNvSpPr txBox="1"/>
            <p:nvPr/>
          </p:nvSpPr>
          <p:spPr>
            <a:xfrm>
              <a:off x="0" y="-47625"/>
              <a:ext cx="1281756" cy="271836"/>
            </a:xfrm>
            <a:prstGeom prst="rect">
              <a:avLst/>
            </a:prstGeom>
          </p:spPr>
          <p:txBody>
            <a:bodyPr lIns="0" tIns="0" rIns="0" bIns="0" rtlCol="0" anchor="ctr"/>
            <a:lstStyle/>
            <a:p>
              <a:pPr algn="ctr">
                <a:lnSpc>
                  <a:spcPts val="3640"/>
                </a:lnSpc>
              </a:pPr>
              <a:r>
                <a:rPr lang="en-US" sz="2600" b="1">
                  <a:solidFill>
                    <a:srgbClr val="FFFFFF"/>
                  </a:solidFill>
                  <a:latin typeface="Montserrat"/>
                </a:rPr>
                <a:t>Mentor</a:t>
              </a:r>
            </a:p>
          </p:txBody>
        </p:sp>
      </p:grpSp>
      <p:sp>
        <p:nvSpPr>
          <p:cNvPr id="23" name="TextBox 23"/>
          <p:cNvSpPr txBox="1"/>
          <p:nvPr/>
        </p:nvSpPr>
        <p:spPr>
          <a:xfrm>
            <a:off x="8230621" y="9029700"/>
            <a:ext cx="316540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Mr. Agha A. Husain</a:t>
            </a:r>
          </a:p>
          <a:p>
            <a:pPr marL="0" lvl="0" indent="0" algn="ctr">
              <a:lnSpc>
                <a:spcPts val="2510"/>
              </a:lnSpc>
              <a:spcBef>
                <a:spcPct val="0"/>
              </a:spcBef>
            </a:pPr>
            <a:r>
              <a:rPr lang="en-US" sz="1793" dirty="0">
                <a:solidFill>
                  <a:srgbClr val="101010"/>
                </a:solidFill>
                <a:latin typeface="Montserrat Bold"/>
              </a:rPr>
              <a:t>Asst. Prof : ECE</a:t>
            </a:r>
          </a:p>
        </p:txBody>
      </p:sp>
      <p:pic>
        <p:nvPicPr>
          <p:cNvPr id="24" name="Picture 4">
            <a:extLst>
              <a:ext uri="{FF2B5EF4-FFF2-40B4-BE49-F238E27FC236}">
                <a16:creationId xmlns:a16="http://schemas.microsoft.com/office/drawing/2014/main" id="{D9D994C9-5619-823C-1A21-0AC37EA8B8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i="0" u="sng" dirty="0">
                <a:solidFill>
                  <a:srgbClr val="1F2328"/>
                </a:solidFill>
                <a:effectLst/>
                <a:highlight>
                  <a:srgbClr val="FFFFFF"/>
                </a:highlight>
                <a:latin typeface="-apple-system"/>
              </a:rPr>
              <a:t>Final Implementation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00464"/>
            <a:ext cx="17730995" cy="89416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ECFCD42-FB28-11E5-8E25-6B7FAA9EA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523951"/>
            <a:ext cx="17947821" cy="7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txBody>
            <a:bodyPr/>
            <a:lstStyle/>
            <a:p>
              <a:endParaRPr lang="en-IN" dirty="0"/>
            </a:p>
          </p:txBody>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692497"/>
          </a:xfrm>
          <a:prstGeom prst="rect">
            <a:avLst/>
          </a:prstGeom>
        </p:spPr>
        <p:txBody>
          <a:bodyPr wrap="square" lIns="0" tIns="0" rIns="0" bIns="0" rtlCol="0" anchor="t">
            <a:spAutoFit/>
          </a:bodyPr>
          <a:lstStyle/>
          <a:p>
            <a:pPr marL="685800" indent="-685800">
              <a:buFont typeface="Wingdings" panose="05000000000000000000" pitchFamily="2" charset="2"/>
              <a:buChar char="Ø"/>
            </a:pPr>
            <a:r>
              <a:rPr lang="en-US" sz="4500" b="1" i="0" u="sng" dirty="0">
                <a:solidFill>
                  <a:srgbClr val="1F2328"/>
                </a:solidFill>
                <a:effectLst/>
                <a:highlight>
                  <a:srgbClr val="FFFFFF"/>
                </a:highlight>
                <a:latin typeface="-apple-system"/>
              </a:rPr>
              <a:t>Proto Type Image </a:t>
            </a: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AC3DBD68-D30E-C164-310D-1E753B5FA9D4}"/>
              </a:ext>
            </a:extLst>
          </p:cNvPr>
          <p:cNvPicPr>
            <a:picLocks noChangeAspect="1"/>
          </p:cNvPicPr>
          <p:nvPr/>
        </p:nvPicPr>
        <p:blipFill>
          <a:blip r:embed="rId3"/>
          <a:stretch>
            <a:fillRect/>
          </a:stretch>
        </p:blipFill>
        <p:spPr>
          <a:xfrm>
            <a:off x="3911780" y="1178875"/>
            <a:ext cx="14085281" cy="8857754"/>
          </a:xfrm>
          <a:prstGeom prst="rect">
            <a:avLst/>
          </a:prstGeom>
        </p:spPr>
      </p:pic>
    </p:spTree>
    <p:extLst>
      <p:ext uri="{BB962C8B-B14F-4D97-AF65-F5344CB8AC3E}">
        <p14:creationId xmlns:p14="http://schemas.microsoft.com/office/powerpoint/2010/main" val="334407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849" y="1462590"/>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sp>
      <p:grpSp>
        <p:nvGrpSpPr>
          <p:cNvPr id="3" name="Group 3"/>
          <p:cNvGrpSpPr/>
          <p:nvPr/>
        </p:nvGrpSpPr>
        <p:grpSpPr>
          <a:xfrm>
            <a:off x="0" y="8993275"/>
            <a:ext cx="8573794" cy="1293725"/>
            <a:chOff x="0" y="0"/>
            <a:chExt cx="2172287" cy="327783"/>
          </a:xfrm>
        </p:grpSpPr>
        <p:sp>
          <p:nvSpPr>
            <p:cNvPr id="4" name="Freeform 4"/>
            <p:cNvSpPr/>
            <p:nvPr/>
          </p:nvSpPr>
          <p:spPr>
            <a:xfrm>
              <a:off x="0" y="0"/>
              <a:ext cx="2172287" cy="327783"/>
            </a:xfrm>
            <a:custGeom>
              <a:avLst/>
              <a:gdLst/>
              <a:ahLst/>
              <a:cxnLst/>
              <a:rect l="l" t="t" r="r" b="b"/>
              <a:pathLst>
                <a:path w="2172287" h="327783">
                  <a:moveTo>
                    <a:pt x="0" y="0"/>
                  </a:moveTo>
                  <a:lnTo>
                    <a:pt x="2172287" y="0"/>
                  </a:lnTo>
                  <a:lnTo>
                    <a:pt x="2172287"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0" y="-38100"/>
              <a:ext cx="2172287"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9209" y="0"/>
            <a:ext cx="8564585" cy="1293725"/>
            <a:chOff x="0" y="0"/>
            <a:chExt cx="2169954" cy="327783"/>
          </a:xfrm>
        </p:grpSpPr>
        <p:sp>
          <p:nvSpPr>
            <p:cNvPr id="7" name="Freeform 7"/>
            <p:cNvSpPr/>
            <p:nvPr/>
          </p:nvSpPr>
          <p:spPr>
            <a:xfrm>
              <a:off x="0" y="0"/>
              <a:ext cx="2169954" cy="327783"/>
            </a:xfrm>
            <a:custGeom>
              <a:avLst/>
              <a:gdLst/>
              <a:ahLst/>
              <a:cxnLst/>
              <a:rect l="l" t="t" r="r" b="b"/>
              <a:pathLst>
                <a:path w="2169954" h="327783">
                  <a:moveTo>
                    <a:pt x="0" y="0"/>
                  </a:moveTo>
                  <a:lnTo>
                    <a:pt x="2169954" y="0"/>
                  </a:lnTo>
                  <a:lnTo>
                    <a:pt x="2169954"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2169954" cy="36588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209" y="1462590"/>
            <a:ext cx="8564585" cy="7361820"/>
          </a:xfrm>
          <a:custGeom>
            <a:avLst/>
            <a:gdLst/>
            <a:ahLst/>
            <a:cxnLst/>
            <a:rect l="l" t="t" r="r" b="b"/>
            <a:pathLst>
              <a:path w="8564585" h="7361820">
                <a:moveTo>
                  <a:pt x="0" y="0"/>
                </a:moveTo>
                <a:lnTo>
                  <a:pt x="8564585" y="0"/>
                </a:lnTo>
                <a:lnTo>
                  <a:pt x="8564585" y="7361820"/>
                </a:lnTo>
                <a:lnTo>
                  <a:pt x="0" y="7361820"/>
                </a:lnTo>
                <a:lnTo>
                  <a:pt x="0" y="0"/>
                </a:lnTo>
                <a:close/>
              </a:path>
            </a:pathLst>
          </a:custGeom>
          <a:blipFill>
            <a:blip r:embed="rId3"/>
            <a:stretch>
              <a:fillRect l="-1430" t="-17934" b="-67"/>
            </a:stretch>
          </a:blipFill>
        </p:spPr>
      </p:sp>
      <p:sp>
        <p:nvSpPr>
          <p:cNvPr id="10" name="TextBox 10"/>
          <p:cNvSpPr txBox="1"/>
          <p:nvPr/>
        </p:nvSpPr>
        <p:spPr>
          <a:xfrm>
            <a:off x="10092795" y="41897"/>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a:solidFill>
                  <a:srgbClr val="000000"/>
                </a:solidFill>
                <a:latin typeface="Montserrat Bold"/>
              </a:rPr>
              <a:t>Conclusion</a:t>
            </a:r>
          </a:p>
        </p:txBody>
      </p:sp>
      <p:sp>
        <p:nvSpPr>
          <p:cNvPr id="11" name="TextBox 11"/>
          <p:cNvSpPr txBox="1"/>
          <p:nvPr/>
        </p:nvSpPr>
        <p:spPr>
          <a:xfrm>
            <a:off x="10648378" y="1603888"/>
            <a:ext cx="7084379" cy="6914980"/>
          </a:xfrm>
          <a:prstGeom prst="rect">
            <a:avLst/>
          </a:prstGeom>
        </p:spPr>
        <p:txBody>
          <a:bodyPr lIns="0" tIns="0" rIns="0" bIns="0" rtlCol="0" anchor="t">
            <a:spAutoFit/>
          </a:bodyPr>
          <a:lstStyle/>
          <a:p>
            <a:pPr marL="0" lvl="0" indent="0" algn="just">
              <a:lnSpc>
                <a:spcPts val="4209"/>
              </a:lnSpc>
              <a:spcBef>
                <a:spcPct val="0"/>
              </a:spcBef>
            </a:pPr>
            <a:r>
              <a:rPr lang="en-US" sz="3006">
                <a:solidFill>
                  <a:srgbClr val="101010"/>
                </a:solidFill>
                <a:latin typeface="Montserrat Bold"/>
              </a:rPr>
              <a:t>The "Real-time Health Monitoring and Location Tracking System for Soldiers" stands as a testament to the commitment to advancing the safety, effectiveness, and coordination of military operations through cutting-edge technology. This project not only addresses current challenges but also paves the way for a future where the well-being of soldiers remains at the forefront of technological innovation.</a:t>
            </a:r>
          </a:p>
        </p:txBody>
      </p:sp>
      <p:sp>
        <p:nvSpPr>
          <p:cNvPr id="12" name="AutoShape 12"/>
          <p:cNvSpPr/>
          <p:nvPr/>
        </p:nvSpPr>
        <p:spPr>
          <a:xfrm>
            <a:off x="9550420" y="1661038"/>
            <a:ext cx="0" cy="685783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34618"/>
            <a:ext cx="9511778" cy="894082"/>
          </a:xfrm>
          <a:prstGeom prst="rect">
            <a:avLst/>
          </a:prstGeom>
        </p:spPr>
        <p:txBody>
          <a:bodyPr wrap="square" lIns="0" tIns="0" rIns="0" bIns="0" rtlCol="0" anchor="t">
            <a:spAutoFit/>
          </a:bodyPr>
          <a:lstStyle/>
          <a:p>
            <a:pPr algn="ctr">
              <a:lnSpc>
                <a:spcPts val="7419"/>
              </a:lnSpc>
              <a:spcBef>
                <a:spcPct val="0"/>
              </a:spcBef>
            </a:pPr>
            <a:r>
              <a:rPr lang="en-US" sz="5299" dirty="0">
                <a:solidFill>
                  <a:srgbClr val="000000"/>
                </a:solidFill>
                <a:latin typeface="Times New Roman" panose="02020603050405020304" pitchFamily="18" charset="0"/>
                <a:cs typeface="Times New Roman" panose="02020603050405020304" pitchFamily="18" charset="0"/>
              </a:rPr>
              <a:t>References</a:t>
            </a:r>
          </a:p>
        </p:txBody>
      </p:sp>
      <p:sp>
        <p:nvSpPr>
          <p:cNvPr id="3" name="Freeform 3"/>
          <p:cNvSpPr/>
          <p:nvPr/>
        </p:nvSpPr>
        <p:spPr>
          <a:xfrm rot="-1898322">
            <a:off x="14596067" y="-376880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sp>
        <p:nvSpPr>
          <p:cNvPr id="4" name="TextBox 4"/>
          <p:cNvSpPr txBox="1"/>
          <p:nvPr/>
        </p:nvSpPr>
        <p:spPr>
          <a:xfrm>
            <a:off x="1198731" y="1605945"/>
            <a:ext cx="13501151" cy="5424177"/>
          </a:xfrm>
          <a:prstGeom prst="rect">
            <a:avLst/>
          </a:prstGeom>
        </p:spPr>
        <p:txBody>
          <a:bodyPr lIns="0" tIns="0" rIns="0" bIns="0" rtlCol="0" anchor="t">
            <a:spAutoFit/>
          </a:bodyPr>
          <a:lstStyle/>
          <a:p>
            <a:pPr marL="388625" lvl="1" indent="-194312" algn="just">
              <a:lnSpc>
                <a:spcPts val="2520"/>
              </a:lnSpc>
              <a:buFont typeface="Arial"/>
              <a:buChar char="•"/>
            </a:pPr>
            <a:r>
              <a:rPr lang="en-US" sz="1800" dirty="0" err="1">
                <a:solidFill>
                  <a:srgbClr val="000000"/>
                </a:solidFill>
                <a:latin typeface="Times New Roman" panose="02020603050405020304" pitchFamily="18" charset="0"/>
                <a:cs typeface="Times New Roman" panose="02020603050405020304" pitchFamily="18" charset="0"/>
              </a:rPr>
              <a:t>Gondalia</a:t>
            </a:r>
            <a:r>
              <a:rPr lang="en-US" sz="1800" dirty="0">
                <a:solidFill>
                  <a:srgbClr val="000000"/>
                </a:solidFill>
                <a:latin typeface="Times New Roman" panose="02020603050405020304" pitchFamily="18" charset="0"/>
                <a:cs typeface="Times New Roman" panose="02020603050405020304" pitchFamily="18" charset="0"/>
              </a:rPr>
              <a:t>, A., Dixit, D., Parashar, S., Raghava, V., Sengupta, A., &amp; </a:t>
            </a:r>
            <a:r>
              <a:rPr lang="en-US" sz="1800" dirty="0" err="1">
                <a:solidFill>
                  <a:srgbClr val="000000"/>
                </a:solidFill>
                <a:latin typeface="Times New Roman" panose="02020603050405020304" pitchFamily="18" charset="0"/>
                <a:cs typeface="Times New Roman" panose="02020603050405020304" pitchFamily="18" charset="0"/>
              </a:rPr>
              <a:t>Sarobin</a:t>
            </a:r>
            <a:r>
              <a:rPr lang="en-US" sz="1800" dirty="0">
                <a:solidFill>
                  <a:srgbClr val="000000"/>
                </a:solidFill>
                <a:latin typeface="Times New Roman" panose="02020603050405020304" pitchFamily="18" charset="0"/>
                <a:cs typeface="Times New Roman" panose="02020603050405020304" pitchFamily="18" charset="0"/>
              </a:rPr>
              <a:t>, V. R. (2018). IoT-based healthcare monitoring system for war soldiers using machine learning. Procedia computer science, 133, 1005-1013.</a:t>
            </a:r>
          </a:p>
          <a:p>
            <a:pPr algn="just">
              <a:lnSpc>
                <a:spcPts val="2520"/>
              </a:lnSpc>
            </a:pPr>
            <a:endParaRPr lang="en-US" sz="1800" dirty="0">
              <a:solidFill>
                <a:srgbClr val="000000"/>
              </a:solidFill>
              <a:latin typeface="Times New Roman" panose="02020603050405020304" pitchFamily="18" charset="0"/>
              <a:cs typeface="Times New Roman" panose="02020603050405020304" pitchFamily="18" charset="0"/>
            </a:endParaRPr>
          </a:p>
          <a:p>
            <a:pPr marL="388625" lvl="1" indent="-194312" algn="just">
              <a:lnSpc>
                <a:spcPts val="2520"/>
              </a:lnSpc>
              <a:buFont typeface="Arial"/>
              <a:buChar char="•"/>
            </a:pPr>
            <a:r>
              <a:rPr lang="en-US" sz="1800" dirty="0">
                <a:solidFill>
                  <a:srgbClr val="000000"/>
                </a:solidFill>
                <a:latin typeface="Times New Roman" panose="02020603050405020304" pitchFamily="18" charset="0"/>
                <a:cs typeface="Times New Roman" panose="02020603050405020304" pitchFamily="18" charset="0"/>
              </a:rPr>
              <a:t>Philip, J., </a:t>
            </a:r>
            <a:r>
              <a:rPr lang="en-US" sz="1800" dirty="0" err="1">
                <a:solidFill>
                  <a:srgbClr val="000000"/>
                </a:solidFill>
                <a:latin typeface="Times New Roman" panose="02020603050405020304" pitchFamily="18" charset="0"/>
                <a:cs typeface="Times New Roman" panose="02020603050405020304" pitchFamily="18" charset="0"/>
              </a:rPr>
              <a:t>Gandhimathi</a:t>
            </a:r>
            <a:r>
              <a:rPr lang="en-US" sz="1800" dirty="0">
                <a:solidFill>
                  <a:srgbClr val="000000"/>
                </a:solidFill>
                <a:latin typeface="Times New Roman" panose="02020603050405020304" pitchFamily="18" charset="0"/>
                <a:cs typeface="Times New Roman" panose="02020603050405020304" pitchFamily="18" charset="0"/>
              </a:rPr>
              <a:t>, S. K., </a:t>
            </a:r>
            <a:r>
              <a:rPr lang="en-US" sz="1800" dirty="0" err="1">
                <a:solidFill>
                  <a:srgbClr val="000000"/>
                </a:solidFill>
                <a:latin typeface="Times New Roman" panose="02020603050405020304" pitchFamily="18" charset="0"/>
                <a:cs typeface="Times New Roman" panose="02020603050405020304" pitchFamily="18" charset="0"/>
              </a:rPr>
              <a:t>Chalichalamala</a:t>
            </a:r>
            <a:r>
              <a:rPr lang="en-US" sz="1800" dirty="0">
                <a:solidFill>
                  <a:srgbClr val="000000"/>
                </a:solidFill>
                <a:latin typeface="Times New Roman" panose="02020603050405020304" pitchFamily="18" charset="0"/>
                <a:cs typeface="Times New Roman" panose="02020603050405020304" pitchFamily="18" charset="0"/>
              </a:rPr>
              <a:t>, S., </a:t>
            </a:r>
            <a:r>
              <a:rPr lang="en-US" sz="1800" dirty="0" err="1">
                <a:solidFill>
                  <a:srgbClr val="000000"/>
                </a:solidFill>
                <a:latin typeface="Times New Roman" panose="02020603050405020304" pitchFamily="18" charset="0"/>
                <a:cs typeface="Times New Roman" panose="02020603050405020304" pitchFamily="18" charset="0"/>
              </a:rPr>
              <a:t>Karnam</a:t>
            </a:r>
            <a:r>
              <a:rPr lang="en-US" sz="1800" dirty="0">
                <a:solidFill>
                  <a:srgbClr val="000000"/>
                </a:solidFill>
                <a:latin typeface="Times New Roman" panose="02020603050405020304" pitchFamily="18" charset="0"/>
                <a:cs typeface="Times New Roman" panose="02020603050405020304" pitchFamily="18" charset="0"/>
              </a:rPr>
              <a:t>, B., </a:t>
            </a:r>
            <a:r>
              <a:rPr lang="en-US" sz="1800" dirty="0" err="1">
                <a:solidFill>
                  <a:srgbClr val="000000"/>
                </a:solidFill>
                <a:latin typeface="Times New Roman" panose="02020603050405020304" pitchFamily="18" charset="0"/>
                <a:cs typeface="Times New Roman" panose="02020603050405020304" pitchFamily="18" charset="0"/>
              </a:rPr>
              <a:t>Chandanapalli</a:t>
            </a:r>
            <a:r>
              <a:rPr lang="en-US" sz="1800" dirty="0">
                <a:solidFill>
                  <a:srgbClr val="000000"/>
                </a:solidFill>
                <a:latin typeface="Times New Roman" panose="02020603050405020304" pitchFamily="18" charset="0"/>
                <a:cs typeface="Times New Roman" panose="02020603050405020304" pitchFamily="18" charset="0"/>
              </a:rPr>
              <a:t>, S. B., &amp; </a:t>
            </a:r>
            <a:r>
              <a:rPr lang="en-US" sz="1800" dirty="0" err="1">
                <a:solidFill>
                  <a:srgbClr val="000000"/>
                </a:solidFill>
                <a:latin typeface="Times New Roman" panose="02020603050405020304" pitchFamily="18" charset="0"/>
                <a:cs typeface="Times New Roman" panose="02020603050405020304" pitchFamily="18" charset="0"/>
              </a:rPr>
              <a:t>Chennupalli</a:t>
            </a:r>
            <a:r>
              <a:rPr lang="en-US" sz="1800" dirty="0">
                <a:solidFill>
                  <a:srgbClr val="000000"/>
                </a:solidFill>
                <a:latin typeface="Times New Roman" panose="02020603050405020304" pitchFamily="18" charset="0"/>
                <a:cs typeface="Times New Roman" panose="02020603050405020304" pitchFamily="18" charset="0"/>
              </a:rPr>
              <a:t>, S. (2023). Smart Health Monitoring Using Deep Learning and Artificial Intelligence. Revue </a:t>
            </a:r>
            <a:r>
              <a:rPr lang="en-US" sz="1800" dirty="0" err="1">
                <a:solidFill>
                  <a:srgbClr val="000000"/>
                </a:solidFill>
                <a:latin typeface="Times New Roman" panose="02020603050405020304" pitchFamily="18" charset="0"/>
                <a:cs typeface="Times New Roman" panose="02020603050405020304" pitchFamily="18" charset="0"/>
              </a:rPr>
              <a:t>d'Intelligence</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Artificielle</a:t>
            </a:r>
            <a:r>
              <a:rPr lang="en-US" sz="1800" dirty="0">
                <a:solidFill>
                  <a:srgbClr val="000000"/>
                </a:solidFill>
                <a:latin typeface="Times New Roman" panose="02020603050405020304" pitchFamily="18" charset="0"/>
                <a:cs typeface="Times New Roman" panose="02020603050405020304" pitchFamily="18" charset="0"/>
              </a:rPr>
              <a:t>, 37(2).</a:t>
            </a:r>
          </a:p>
          <a:p>
            <a:pPr algn="just">
              <a:lnSpc>
                <a:spcPts val="2520"/>
              </a:lnSpc>
            </a:pPr>
            <a:endParaRPr lang="en-US" sz="1800" dirty="0">
              <a:solidFill>
                <a:srgbClr val="000000"/>
              </a:solidFill>
              <a:latin typeface="Times New Roman" panose="02020603050405020304" pitchFamily="18" charset="0"/>
              <a:cs typeface="Times New Roman" panose="02020603050405020304" pitchFamily="18" charset="0"/>
            </a:endParaRPr>
          </a:p>
          <a:p>
            <a:pPr marL="388625" lvl="1" indent="-194312" algn="just">
              <a:lnSpc>
                <a:spcPts val="2520"/>
              </a:lnSpc>
              <a:buFont typeface="Arial"/>
              <a:buChar char="•"/>
            </a:pPr>
            <a:r>
              <a:rPr lang="en-US" sz="1800" dirty="0">
                <a:solidFill>
                  <a:srgbClr val="000000"/>
                </a:solidFill>
                <a:latin typeface="Times New Roman" panose="02020603050405020304" pitchFamily="18" charset="0"/>
                <a:cs typeface="Times New Roman" panose="02020603050405020304" pitchFamily="18" charset="0"/>
              </a:rPr>
              <a:t>Zhu, Y. (2022). Smart Remote Personal Health Monitoring System: Addressing Challenges of Missing and Conflicting Data (Doctoral dissertation, Massachusetts Institute of Technology).Chicago</a:t>
            </a:r>
          </a:p>
          <a:p>
            <a:pPr algn="just">
              <a:lnSpc>
                <a:spcPts val="2520"/>
              </a:lnSpc>
            </a:pPr>
            <a:endParaRPr lang="en-US" sz="1800" dirty="0">
              <a:solidFill>
                <a:srgbClr val="000000"/>
              </a:solidFill>
              <a:latin typeface="Times New Roman" panose="02020603050405020304" pitchFamily="18" charset="0"/>
              <a:cs typeface="Times New Roman" panose="02020603050405020304" pitchFamily="18" charset="0"/>
            </a:endParaRPr>
          </a:p>
          <a:p>
            <a:pPr marL="388625" lvl="1" indent="-194312" algn="just">
              <a:lnSpc>
                <a:spcPts val="2520"/>
              </a:lnSpc>
              <a:buFont typeface="Arial"/>
              <a:buChar char="•"/>
            </a:pPr>
            <a:r>
              <a:rPr lang="en-US" sz="1800" dirty="0" err="1">
                <a:solidFill>
                  <a:srgbClr val="000000"/>
                </a:solidFill>
                <a:latin typeface="Times New Roman" panose="02020603050405020304" pitchFamily="18" charset="0"/>
                <a:cs typeface="Times New Roman" panose="02020603050405020304" pitchFamily="18" charset="0"/>
              </a:rPr>
              <a:t>Alazzam</a:t>
            </a:r>
            <a:r>
              <a:rPr lang="en-US" sz="1800" dirty="0">
                <a:solidFill>
                  <a:srgbClr val="000000"/>
                </a:solidFill>
                <a:latin typeface="Times New Roman" panose="02020603050405020304" pitchFamily="18" charset="0"/>
                <a:cs typeface="Times New Roman" panose="02020603050405020304" pitchFamily="18" charset="0"/>
              </a:rPr>
              <a:t>, M. B., </a:t>
            </a:r>
            <a:r>
              <a:rPr lang="en-US" sz="1800" dirty="0" err="1">
                <a:solidFill>
                  <a:srgbClr val="000000"/>
                </a:solidFill>
                <a:latin typeface="Times New Roman" panose="02020603050405020304" pitchFamily="18" charset="0"/>
                <a:cs typeface="Times New Roman" panose="02020603050405020304" pitchFamily="18" charset="0"/>
              </a:rPr>
              <a:t>Alassery</a:t>
            </a:r>
            <a:r>
              <a:rPr lang="en-US" sz="1800" dirty="0">
                <a:solidFill>
                  <a:srgbClr val="000000"/>
                </a:solidFill>
                <a:latin typeface="Times New Roman" panose="02020603050405020304" pitchFamily="18" charset="0"/>
                <a:cs typeface="Times New Roman" panose="02020603050405020304" pitchFamily="18" charset="0"/>
              </a:rPr>
              <a:t>, F., &amp; </a:t>
            </a:r>
            <a:r>
              <a:rPr lang="en-US" sz="1800" dirty="0" err="1">
                <a:solidFill>
                  <a:srgbClr val="000000"/>
                </a:solidFill>
                <a:latin typeface="Times New Roman" panose="02020603050405020304" pitchFamily="18" charset="0"/>
                <a:cs typeface="Times New Roman" panose="02020603050405020304" pitchFamily="18" charset="0"/>
              </a:rPr>
              <a:t>Almulihi</a:t>
            </a:r>
            <a:r>
              <a:rPr lang="en-US" sz="1800" dirty="0">
                <a:solidFill>
                  <a:srgbClr val="000000"/>
                </a:solidFill>
                <a:latin typeface="Times New Roman" panose="02020603050405020304" pitchFamily="18" charset="0"/>
                <a:cs typeface="Times New Roman" panose="02020603050405020304" pitchFamily="18" charset="0"/>
              </a:rPr>
              <a:t>, A. (2021). A novel smart healthcare monitoring system using machine learning and the Internet of Things. Wireless Communications and Mobile Computing, 2021, 1-7.</a:t>
            </a:r>
          </a:p>
          <a:p>
            <a:pPr algn="just">
              <a:lnSpc>
                <a:spcPts val="2520"/>
              </a:lnSpc>
            </a:pPr>
            <a:endParaRPr lang="en-US" sz="1800" dirty="0">
              <a:solidFill>
                <a:srgbClr val="000000"/>
              </a:solidFill>
              <a:latin typeface="Times New Roman" panose="02020603050405020304" pitchFamily="18" charset="0"/>
              <a:cs typeface="Times New Roman" panose="02020603050405020304" pitchFamily="18" charset="0"/>
            </a:endParaRPr>
          </a:p>
          <a:p>
            <a:pPr marL="388625" lvl="1" indent="-194312" algn="just">
              <a:lnSpc>
                <a:spcPts val="2520"/>
              </a:lnSpc>
              <a:buFont typeface="Arial"/>
              <a:buChar char="•"/>
            </a:pPr>
            <a:r>
              <a:rPr lang="en-US" sz="1800" dirty="0">
                <a:solidFill>
                  <a:srgbClr val="000000"/>
                </a:solidFill>
                <a:latin typeface="Times New Roman" panose="02020603050405020304" pitchFamily="18" charset="0"/>
                <a:cs typeface="Times New Roman" panose="02020603050405020304" pitchFamily="18" charset="0"/>
              </a:rPr>
              <a:t>Davoudi, A., Malhotra, K. R., </a:t>
            </a:r>
            <a:r>
              <a:rPr lang="en-US" sz="1800" dirty="0" err="1">
                <a:solidFill>
                  <a:srgbClr val="000000"/>
                </a:solidFill>
                <a:latin typeface="Times New Roman" panose="02020603050405020304" pitchFamily="18" charset="0"/>
                <a:cs typeface="Times New Roman" panose="02020603050405020304" pitchFamily="18" charset="0"/>
              </a:rPr>
              <a:t>Shickel</a:t>
            </a:r>
            <a:r>
              <a:rPr lang="en-US" sz="1800" dirty="0">
                <a:solidFill>
                  <a:srgbClr val="000000"/>
                </a:solidFill>
                <a:latin typeface="Times New Roman" panose="02020603050405020304" pitchFamily="18" charset="0"/>
                <a:cs typeface="Times New Roman" panose="02020603050405020304" pitchFamily="18" charset="0"/>
              </a:rPr>
              <a:t>, B., Siegel, S., Williams, S., Ruppert, M., ... &amp; Rashidi, P. (2019). Intelligent ICU for autonomous patient monitoring using pervasive sensing and deep learning. Scientific reports, 9(1), 8020.</a:t>
            </a:r>
          </a:p>
          <a:p>
            <a:pPr algn="just">
              <a:lnSpc>
                <a:spcPts val="2520"/>
              </a:lnSpc>
            </a:pPr>
            <a:endParaRPr lang="en-US" sz="1800" dirty="0">
              <a:solidFill>
                <a:srgbClr val="000000"/>
              </a:solidFill>
              <a:latin typeface="Times New Roman" panose="02020603050405020304" pitchFamily="18" charset="0"/>
              <a:cs typeface="Times New Roman" panose="02020603050405020304" pitchFamily="18" charset="0"/>
            </a:endParaRPr>
          </a:p>
          <a:p>
            <a:pPr marL="388625" lvl="1" indent="-194312" algn="just">
              <a:lnSpc>
                <a:spcPts val="2520"/>
              </a:lnSpc>
              <a:buFont typeface="Arial"/>
              <a:buChar char="•"/>
            </a:pPr>
            <a:r>
              <a:rPr lang="en-US" sz="1800" dirty="0">
                <a:solidFill>
                  <a:srgbClr val="000000"/>
                </a:solidFill>
                <a:latin typeface="Times New Roman" panose="02020603050405020304" pitchFamily="18" charset="0"/>
                <a:cs typeface="Times New Roman" panose="02020603050405020304" pitchFamily="18" charset="0"/>
              </a:rPr>
              <a:t>Islam, M. M., </a:t>
            </a:r>
            <a:r>
              <a:rPr lang="en-US" sz="1800" dirty="0" err="1">
                <a:solidFill>
                  <a:srgbClr val="000000"/>
                </a:solidFill>
                <a:latin typeface="Times New Roman" panose="02020603050405020304" pitchFamily="18" charset="0"/>
                <a:cs typeface="Times New Roman" panose="02020603050405020304" pitchFamily="18" charset="0"/>
              </a:rPr>
              <a:t>Rahaman</a:t>
            </a:r>
            <a:r>
              <a:rPr lang="en-US" sz="1800" dirty="0">
                <a:solidFill>
                  <a:srgbClr val="000000"/>
                </a:solidFill>
                <a:latin typeface="Times New Roman" panose="02020603050405020304" pitchFamily="18" charset="0"/>
                <a:cs typeface="Times New Roman" panose="02020603050405020304" pitchFamily="18" charset="0"/>
              </a:rPr>
              <a:t>, A., &amp; Islam, M. R. (2020). Development of smart healthcare monitoring system in IoT environment. SN computer science, 1, 1-11.</a:t>
            </a:r>
          </a:p>
        </p:txBody>
      </p:sp>
      <p:grpSp>
        <p:nvGrpSpPr>
          <p:cNvPr id="5" name="Group 5"/>
          <p:cNvGrpSpPr/>
          <p:nvPr/>
        </p:nvGrpSpPr>
        <p:grpSpPr>
          <a:xfrm>
            <a:off x="1328375" y="8143990"/>
            <a:ext cx="753561" cy="7535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15049872" y="8108091"/>
            <a:ext cx="1578921" cy="15789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5485728" y="3441914"/>
            <a:ext cx="6935223" cy="2394102"/>
            <a:chOff x="0" y="0"/>
            <a:chExt cx="2534982" cy="875099"/>
          </a:xfrm>
        </p:grpSpPr>
        <p:sp>
          <p:nvSpPr>
            <p:cNvPr id="5" name="Freeform 5"/>
            <p:cNvSpPr/>
            <p:nvPr/>
          </p:nvSpPr>
          <p:spPr>
            <a:xfrm>
              <a:off x="0" y="0"/>
              <a:ext cx="2534982" cy="875099"/>
            </a:xfrm>
            <a:custGeom>
              <a:avLst/>
              <a:gdLst/>
              <a:ahLst/>
              <a:cxnLst/>
              <a:rect l="l" t="t" r="r" b="b"/>
              <a:pathLst>
                <a:path w="2534982" h="875099">
                  <a:moveTo>
                    <a:pt x="51351" y="0"/>
                  </a:moveTo>
                  <a:lnTo>
                    <a:pt x="2483632" y="0"/>
                  </a:lnTo>
                  <a:cubicBezTo>
                    <a:pt x="2511992" y="0"/>
                    <a:pt x="2534982" y="22990"/>
                    <a:pt x="2534982" y="51351"/>
                  </a:cubicBezTo>
                  <a:lnTo>
                    <a:pt x="2534982" y="823748"/>
                  </a:lnTo>
                  <a:cubicBezTo>
                    <a:pt x="2534982" y="837367"/>
                    <a:pt x="2529572" y="850429"/>
                    <a:pt x="2519942" y="860059"/>
                  </a:cubicBezTo>
                  <a:cubicBezTo>
                    <a:pt x="2510312" y="869689"/>
                    <a:pt x="2497251" y="875099"/>
                    <a:pt x="2483632" y="875099"/>
                  </a:cubicBezTo>
                  <a:lnTo>
                    <a:pt x="51351" y="875099"/>
                  </a:lnTo>
                  <a:cubicBezTo>
                    <a:pt x="37732" y="875099"/>
                    <a:pt x="24670" y="869689"/>
                    <a:pt x="15040" y="860059"/>
                  </a:cubicBezTo>
                  <a:cubicBezTo>
                    <a:pt x="5410" y="850429"/>
                    <a:pt x="0" y="837367"/>
                    <a:pt x="0" y="823748"/>
                  </a:cubicBezTo>
                  <a:lnTo>
                    <a:pt x="0" y="51351"/>
                  </a:lnTo>
                  <a:cubicBezTo>
                    <a:pt x="0" y="37732"/>
                    <a:pt x="5410" y="24670"/>
                    <a:pt x="15040" y="15040"/>
                  </a:cubicBezTo>
                  <a:cubicBezTo>
                    <a:pt x="24670" y="5410"/>
                    <a:pt x="37732" y="0"/>
                    <a:pt x="51351" y="0"/>
                  </a:cubicBezTo>
                  <a:close/>
                </a:path>
              </a:pathLst>
            </a:custGeom>
            <a:solidFill>
              <a:srgbClr val="FFFFFF"/>
            </a:solidFill>
            <a:ln w="85725" cap="rnd">
              <a:solidFill>
                <a:srgbClr val="048AFF"/>
              </a:solidFill>
              <a:prstDash val="solid"/>
              <a:round/>
            </a:ln>
          </p:spPr>
        </p:sp>
        <p:sp>
          <p:nvSpPr>
            <p:cNvPr id="6" name="TextBox 6"/>
            <p:cNvSpPr txBox="1"/>
            <p:nvPr/>
          </p:nvSpPr>
          <p:spPr>
            <a:xfrm>
              <a:off x="0" y="-171450"/>
              <a:ext cx="2534982" cy="1046549"/>
            </a:xfrm>
            <a:prstGeom prst="rect">
              <a:avLst/>
            </a:prstGeom>
          </p:spPr>
          <p:txBody>
            <a:bodyPr lIns="0" tIns="0" rIns="0" bIns="0" rtlCol="0" anchor="ctr"/>
            <a:lstStyle/>
            <a:p>
              <a:pPr algn="ctr">
                <a:lnSpc>
                  <a:spcPts val="11200"/>
                </a:lnSpc>
              </a:pPr>
              <a:r>
                <a:rPr lang="en-US" sz="8000">
                  <a:solidFill>
                    <a:srgbClr val="101010"/>
                  </a:solidFill>
                  <a:latin typeface="Now Bold"/>
                </a:rPr>
                <a:t>THANK YOU</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2205883">
            <a:off x="-315484" y="8737067"/>
            <a:ext cx="2045134" cy="2045134"/>
          </a:xfrm>
          <a:custGeom>
            <a:avLst/>
            <a:gdLst/>
            <a:ahLst/>
            <a:cxnLst/>
            <a:rect l="l" t="t" r="r" b="b"/>
            <a:pathLst>
              <a:path w="2045134" h="2045134">
                <a:moveTo>
                  <a:pt x="0" y="0"/>
                </a:moveTo>
                <a:lnTo>
                  <a:pt x="2045133" y="0"/>
                </a:lnTo>
                <a:lnTo>
                  <a:pt x="2045133" y="2045134"/>
                </a:lnTo>
                <a:lnTo>
                  <a:pt x="0" y="2045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707082" y="1508528"/>
          <a:ext cx="17104035" cy="7421638"/>
        </p:xfrm>
        <a:graphic>
          <a:graphicData uri="http://schemas.openxmlformats.org/drawingml/2006/table">
            <a:tbl>
              <a:tblPr/>
              <a:tblGrid>
                <a:gridCol w="3370432">
                  <a:extLst>
                    <a:ext uri="{9D8B030D-6E8A-4147-A177-3AD203B41FA5}">
                      <a16:colId xmlns:a16="http://schemas.microsoft.com/office/drawing/2014/main" val="20000"/>
                    </a:ext>
                  </a:extLst>
                </a:gridCol>
                <a:gridCol w="3033215">
                  <a:extLst>
                    <a:ext uri="{9D8B030D-6E8A-4147-A177-3AD203B41FA5}">
                      <a16:colId xmlns:a16="http://schemas.microsoft.com/office/drawing/2014/main" val="20001"/>
                    </a:ext>
                  </a:extLst>
                </a:gridCol>
                <a:gridCol w="3684696">
                  <a:extLst>
                    <a:ext uri="{9D8B030D-6E8A-4147-A177-3AD203B41FA5}">
                      <a16:colId xmlns:a16="http://schemas.microsoft.com/office/drawing/2014/main" val="20002"/>
                    </a:ext>
                  </a:extLst>
                </a:gridCol>
                <a:gridCol w="3061088">
                  <a:extLst>
                    <a:ext uri="{9D8B030D-6E8A-4147-A177-3AD203B41FA5}">
                      <a16:colId xmlns:a16="http://schemas.microsoft.com/office/drawing/2014/main" val="20003"/>
                    </a:ext>
                  </a:extLst>
                </a:gridCol>
                <a:gridCol w="3954604">
                  <a:extLst>
                    <a:ext uri="{9D8B030D-6E8A-4147-A177-3AD203B41FA5}">
                      <a16:colId xmlns:a16="http://schemas.microsoft.com/office/drawing/2014/main" val="20004"/>
                    </a:ext>
                  </a:extLst>
                </a:gridCol>
              </a:tblGrid>
              <a:tr h="1163835">
                <a:tc>
                  <a:txBody>
                    <a:bodyPr/>
                    <a:lstStyle/>
                    <a:p>
                      <a:pPr algn="ctr">
                        <a:lnSpc>
                          <a:spcPts val="2100"/>
                        </a:lnSpc>
                        <a:defRPr/>
                      </a:pP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3-5</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6-8</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9-12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extLst>
                  <a:ext uri="{0D108BD9-81ED-4DB2-BD59-A6C34878D82A}">
                    <a16:rowId xmlns:a16="http://schemas.microsoft.com/office/drawing/2014/main" val="10000"/>
                  </a:ext>
                </a:extLst>
              </a:tr>
              <a:tr h="1634559">
                <a:tc>
                  <a:txBody>
                    <a:bodyPr/>
                    <a:lstStyle/>
                    <a:p>
                      <a:pPr algn="ctr">
                        <a:lnSpc>
                          <a:spcPts val="4900"/>
                        </a:lnSpc>
                        <a:defRPr/>
                      </a:pPr>
                      <a:r>
                        <a:rPr lang="en-US" sz="3500">
                          <a:solidFill>
                            <a:srgbClr val="000000"/>
                          </a:solidFill>
                          <a:latin typeface="Montserrat Classic"/>
                        </a:rPr>
                        <a:t>TASK NAME</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749"/>
                        </a:lnSpc>
                        <a:defRPr/>
                      </a:pPr>
                      <a:r>
                        <a:rPr lang="en-US" sz="2999" spc="248">
                          <a:solidFill>
                            <a:srgbClr val="000000"/>
                          </a:solidFill>
                          <a:latin typeface="Montserrat Classic"/>
                        </a:rPr>
                        <a:t>project scope</a:t>
                      </a:r>
                      <a:endParaRPr lang="en-US" sz="1100"/>
                    </a:p>
                    <a:p>
                      <a:pPr algn="ctr">
                        <a:lnSpc>
                          <a:spcPts val="2874"/>
                        </a:lnSpc>
                      </a:pPr>
                      <a:r>
                        <a:rPr lang="en-US" sz="2299" spc="190">
                          <a:solidFill>
                            <a:srgbClr val="000000"/>
                          </a:solidFill>
                          <a:latin typeface="Montserrat Classic"/>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030"/>
                        </a:lnSpc>
                        <a:defRPr/>
                      </a:pPr>
                      <a:r>
                        <a:rPr lang="en-US" sz="2899">
                          <a:solidFill>
                            <a:srgbClr val="000000"/>
                          </a:solidFill>
                          <a:latin typeface="Montserrat Classic"/>
                        </a:rPr>
                        <a:t>Begin research on mL algorithms</a:t>
                      </a:r>
                      <a:endParaRPr lang="en-US" sz="1100"/>
                    </a:p>
                    <a:p>
                      <a:pPr algn="ctr">
                        <a:lnSpc>
                          <a:spcPts val="1820"/>
                        </a:lnSpc>
                      </a:pPr>
                      <a:r>
                        <a:rPr lang="en-US" sz="13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Initial prototype</a:t>
                      </a:r>
                      <a:endParaRPr lang="en-US" sz="1100"/>
                    </a:p>
                    <a:p>
                      <a:pPr algn="ctr">
                        <a:lnSpc>
                          <a:spcPts val="1820"/>
                        </a:lnSpc>
                      </a:pPr>
                      <a:r>
                        <a:rPr lang="en-US" sz="1300">
                          <a:solidFill>
                            <a:srgbClr val="000000"/>
                          </a:solidFill>
                          <a:latin typeface="Balabeloo"/>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99"/>
                        </a:lnSpc>
                        <a:defRPr/>
                      </a:pPr>
                      <a:r>
                        <a:rPr lang="en-US" sz="2999">
                          <a:solidFill>
                            <a:srgbClr val="000000"/>
                          </a:solidFill>
                          <a:latin typeface="Montserrat Classic"/>
                        </a:rPr>
                        <a:t>Implement ZigBee with  GPS module</a:t>
                      </a:r>
                      <a:endParaRPr lang="en-US" sz="1100"/>
                    </a:p>
                    <a:p>
                      <a:pPr algn="ctr">
                        <a:lnSpc>
                          <a:spcPts val="2100"/>
                        </a:lnSpc>
                      </a:pPr>
                      <a:r>
                        <a:rPr lang="en-US" sz="150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57481">
                <a:tc>
                  <a:txBody>
                    <a:bodyPr/>
                    <a:lstStyle/>
                    <a:p>
                      <a:pPr algn="ctr">
                        <a:lnSpc>
                          <a:spcPts val="4900"/>
                        </a:lnSpc>
                        <a:defRPr/>
                      </a:pPr>
                      <a:r>
                        <a:rPr lang="en-US" sz="3500">
                          <a:solidFill>
                            <a:srgbClr val="000000"/>
                          </a:solidFill>
                          <a:latin typeface="Montserrat Classic"/>
                        </a:rPr>
                        <a:t>TASK NAME </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456"/>
                        </a:lnSpc>
                        <a:defRPr/>
                      </a:pPr>
                      <a:r>
                        <a:rPr lang="en-US" sz="3200">
                          <a:solidFill>
                            <a:srgbClr val="000000"/>
                          </a:solidFill>
                          <a:latin typeface="Montserrat Classic"/>
                        </a:rPr>
                        <a:t>Research on Existing system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60"/>
                        </a:lnSpc>
                        <a:defRPr/>
                      </a:pPr>
                      <a:r>
                        <a:rPr lang="en-US" sz="3200">
                          <a:solidFill>
                            <a:srgbClr val="000000"/>
                          </a:solidFill>
                          <a:latin typeface="Montserrat Classic"/>
                        </a:rPr>
                        <a:t>finalize hardware component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 data</a:t>
                      </a:r>
                      <a:endParaRPr lang="en-US" sz="1100"/>
                    </a:p>
                    <a:p>
                      <a:pPr algn="ctr">
                        <a:lnSpc>
                          <a:spcPts val="3810"/>
                        </a:lnSpc>
                      </a:pPr>
                      <a:r>
                        <a:rPr lang="en-US" sz="3000">
                          <a:solidFill>
                            <a:srgbClr val="000000"/>
                          </a:solidFill>
                          <a:latin typeface="Montserrat Classic"/>
                        </a:rPr>
                        <a:t> collection for ML algorithm</a:t>
                      </a:r>
                    </a:p>
                    <a:p>
                      <a:pPr algn="ctr">
                        <a:lnSpc>
                          <a:spcPts val="1905"/>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720"/>
                        </a:lnSpc>
                        <a:defRPr/>
                      </a:pPr>
                      <a:r>
                        <a:rPr lang="en-US" sz="3000">
                          <a:solidFill>
                            <a:srgbClr val="000000"/>
                          </a:solidFill>
                          <a:latin typeface="Montserrat Classic"/>
                        </a:rPr>
                        <a:t>Cloud</a:t>
                      </a:r>
                      <a:endParaRPr lang="en-US" sz="1100"/>
                    </a:p>
                    <a:p>
                      <a:pPr algn="ctr">
                        <a:lnSpc>
                          <a:spcPts val="3720"/>
                        </a:lnSpc>
                      </a:pPr>
                      <a:r>
                        <a:rPr lang="en-US" sz="3000">
                          <a:solidFill>
                            <a:srgbClr val="000000"/>
                          </a:solidFill>
                          <a:latin typeface="Montserrat Classic"/>
                        </a:rPr>
                        <a:t>  Integration and Data Analysis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65763">
                <a:tc>
                  <a:txBody>
                    <a:bodyPr/>
                    <a:lstStyle/>
                    <a:p>
                      <a:pPr algn="ctr">
                        <a:lnSpc>
                          <a:spcPts val="4900"/>
                        </a:lnSpc>
                        <a:defRPr/>
                      </a:pPr>
                      <a:r>
                        <a:rPr lang="en-US" sz="3500" dirty="0">
                          <a:solidFill>
                            <a:srgbClr val="000000"/>
                          </a:solidFill>
                          <a:latin typeface="Montserrat Classic"/>
                        </a:rPr>
                        <a:t>TASK NAME</a:t>
                      </a:r>
                      <a:endParaRPr lang="en-US" sz="1100" dirty="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2100"/>
                        </a:lnSpc>
                        <a:defRPr/>
                      </a:pPr>
                      <a:endParaRPr lang="en-US" sz="1100"/>
                    </a:p>
                    <a:p>
                      <a:pPr algn="ctr">
                        <a:lnSpc>
                          <a:spcPts val="3720"/>
                        </a:lnSpc>
                      </a:pPr>
                      <a:r>
                        <a:rPr lang="en-US" sz="3000">
                          <a:solidFill>
                            <a:srgbClr val="000000"/>
                          </a:solidFill>
                          <a:latin typeface="Montserrat Classic"/>
                        </a:rPr>
                        <a:t>  Develop a detailed project plan</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3810"/>
                        </a:lnSpc>
                      </a:pPr>
                      <a:r>
                        <a:rPr lang="en-US" sz="3000">
                          <a:solidFill>
                            <a:srgbClr val="000000"/>
                          </a:solidFill>
                          <a:latin typeface="Montserrat Classic"/>
                        </a:rPr>
                        <a:t>  plan for software development </a:t>
                      </a:r>
                    </a:p>
                    <a:p>
                      <a:pPr algn="ctr">
                        <a:lnSpc>
                          <a:spcPts val="3810"/>
                        </a:lnSpc>
                      </a:pPr>
                      <a:r>
                        <a:rPr lang="en-US" sz="3000">
                          <a:solidFill>
                            <a:srgbClr val="000000"/>
                          </a:solidFill>
                          <a:latin typeface="Montserrat Classic"/>
                        </a:rPr>
                        <a:t>   and integration</a:t>
                      </a:r>
                    </a:p>
                    <a:p>
                      <a:pPr algn="ctr">
                        <a:lnSpc>
                          <a:spcPts val="2100"/>
                        </a:lnSpc>
                      </a:pPr>
                      <a:r>
                        <a:rPr lang="en-US" sz="1500">
                          <a:solidFill>
                            <a:srgbClr val="000000"/>
                          </a:solidFill>
                          <a:latin typeface="Balabeloo"/>
                        </a:rPr>
                        <a:t>  </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4200"/>
                        </a:lnSpc>
                      </a:pPr>
                      <a:r>
                        <a:rPr lang="en-US" sz="3000">
                          <a:solidFill>
                            <a:srgbClr val="000000"/>
                          </a:solidFill>
                          <a:latin typeface="Montserrat Classic"/>
                        </a:rPr>
                        <a:t>  Integrate biomedical sensors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919"/>
                        </a:lnSpc>
                        <a:defRPr/>
                      </a:pPr>
                      <a:r>
                        <a:rPr lang="en-US" sz="2799" dirty="0">
                          <a:solidFill>
                            <a:srgbClr val="000000"/>
                          </a:solidFill>
                          <a:latin typeface="Montserrat Classic"/>
                        </a:rPr>
                        <a:t>Documentation, Presentation</a:t>
                      </a:r>
                      <a:endParaRPr lang="en-US" sz="1100" dirty="0"/>
                    </a:p>
                    <a:p>
                      <a:pPr algn="ctr">
                        <a:lnSpc>
                          <a:spcPts val="3919"/>
                        </a:lnSpc>
                      </a:pPr>
                      <a:r>
                        <a:rPr lang="en-US" sz="2799" dirty="0">
                          <a:solidFill>
                            <a:srgbClr val="000000"/>
                          </a:solidFill>
                          <a:latin typeface="Montserrat Classic"/>
                        </a:rPr>
                        <a:t>   &amp; final testing </a:t>
                      </a:r>
                    </a:p>
                    <a:p>
                      <a:pPr algn="ctr">
                        <a:lnSpc>
                          <a:spcPts val="3919"/>
                        </a:lnSpc>
                      </a:pPr>
                      <a:r>
                        <a:rPr lang="en-US" sz="2799" dirty="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Freeform 4"/>
          <p:cNvSpPr/>
          <p:nvPr/>
        </p:nvSpPr>
        <p:spPr>
          <a:xfrm>
            <a:off x="15224807" y="9284332"/>
            <a:ext cx="5685230" cy="1002668"/>
          </a:xfrm>
          <a:custGeom>
            <a:avLst/>
            <a:gdLst/>
            <a:ahLst/>
            <a:cxnLst/>
            <a:rect l="l" t="t" r="r" b="b"/>
            <a:pathLst>
              <a:path w="5685230" h="1002668">
                <a:moveTo>
                  <a:pt x="0" y="0"/>
                </a:moveTo>
                <a:lnTo>
                  <a:pt x="5685231" y="0"/>
                </a:lnTo>
                <a:lnTo>
                  <a:pt x="5685231" y="1002668"/>
                </a:lnTo>
                <a:lnTo>
                  <a:pt x="0" y="1002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31102" y="1321630"/>
            <a:ext cx="3113669" cy="1222823"/>
          </a:xfrm>
          <a:custGeom>
            <a:avLst/>
            <a:gdLst/>
            <a:ahLst/>
            <a:cxnLst/>
            <a:rect l="l" t="t" r="r" b="b"/>
            <a:pathLst>
              <a:path w="3113669" h="1222823">
                <a:moveTo>
                  <a:pt x="3113669" y="0"/>
                </a:moveTo>
                <a:lnTo>
                  <a:pt x="0" y="0"/>
                </a:lnTo>
                <a:lnTo>
                  <a:pt x="0" y="1222823"/>
                </a:lnTo>
                <a:lnTo>
                  <a:pt x="3113669" y="1222823"/>
                </a:lnTo>
                <a:lnTo>
                  <a:pt x="31136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22619" y="76200"/>
            <a:ext cx="10678104" cy="1078162"/>
          </a:xfrm>
          <a:prstGeom prst="rect">
            <a:avLst/>
          </a:prstGeom>
        </p:spPr>
        <p:txBody>
          <a:bodyPr lIns="0" tIns="0" rIns="0" bIns="0" rtlCol="0" anchor="t">
            <a:spAutoFit/>
          </a:bodyPr>
          <a:lstStyle/>
          <a:p>
            <a:pPr algn="ctr">
              <a:lnSpc>
                <a:spcPts val="8230"/>
              </a:lnSpc>
            </a:pPr>
            <a:r>
              <a:rPr lang="en-US" sz="7620" spc="411">
                <a:solidFill>
                  <a:srgbClr val="FFFFFF"/>
                </a:solidFill>
                <a:latin typeface="Montserrat Classic Bold"/>
              </a:rPr>
              <a:t>PROJECT TIMELINE</a:t>
            </a:r>
          </a:p>
        </p:txBody>
      </p:sp>
      <p:sp>
        <p:nvSpPr>
          <p:cNvPr id="8" name="Freeform 8"/>
          <p:cNvSpPr/>
          <p:nvPr/>
        </p:nvSpPr>
        <p:spPr>
          <a:xfrm>
            <a:off x="987573" y="4296976"/>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grpSp>
        <p:nvGrpSpPr>
          <p:cNvPr id="7" name="Group 5"/>
          <p:cNvGrpSpPr/>
          <p:nvPr/>
        </p:nvGrpSpPr>
        <p:grpSpPr>
          <a:xfrm>
            <a:off x="1020555" y="1956797"/>
            <a:ext cx="1310606" cy="1310606"/>
            <a:chOff x="0" y="0"/>
            <a:chExt cx="812800" cy="812800"/>
          </a:xfrm>
        </p:grpSpPr>
        <p:sp>
          <p:nvSpPr>
            <p:cNvPr id="9"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0"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8" name="TextBox 7">
            <a:extLst>
              <a:ext uri="{FF2B5EF4-FFF2-40B4-BE49-F238E27FC236}">
                <a16:creationId xmlns:a16="http://schemas.microsoft.com/office/drawing/2014/main" id="{314407AB-7DF8-D8B1-9B41-394D2B0BA318}"/>
              </a:ext>
            </a:extLst>
          </p:cNvPr>
          <p:cNvSpPr txBox="1"/>
          <p:nvPr/>
        </p:nvSpPr>
        <p:spPr>
          <a:xfrm>
            <a:off x="838200" y="1135533"/>
            <a:ext cx="6172200" cy="784830"/>
          </a:xfrm>
          <a:prstGeom prst="rect">
            <a:avLst/>
          </a:prstGeom>
          <a:noFill/>
        </p:spPr>
        <p:txBody>
          <a:bodyPr wrap="square" rtlCol="0">
            <a:spAutoFit/>
          </a:bodyPr>
          <a:lstStyle/>
          <a:p>
            <a:pPr marL="685800" indent="-685800">
              <a:buFont typeface="Wingdings" panose="05000000000000000000" pitchFamily="2" charset="2"/>
              <a:buChar char="q"/>
            </a:pPr>
            <a:r>
              <a:rPr lang="en-IN" sz="4500" b="1" dirty="0">
                <a:latin typeface="Times New Roman" panose="02020603050405020304" pitchFamily="18" charset="0"/>
                <a:cs typeface="Times New Roman" panose="02020603050405020304" pitchFamily="18" charset="0"/>
              </a:rPr>
              <a:t>Challenges</a:t>
            </a:r>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5693866"/>
          </a:xfrm>
          <a:prstGeom prst="rect">
            <a:avLst/>
          </a:prstGeom>
          <a:noFill/>
        </p:spPr>
        <p:txBody>
          <a:bodyPr wrap="square" rtlCol="0">
            <a:spAutoFit/>
          </a:bodyPr>
          <a:lstStyle/>
          <a:p>
            <a:pPr marL="457200" indent="-457200" algn="just">
              <a:buFont typeface="Arial" panose="020B0604020202020204" pitchFamily="34" charset="0"/>
              <a:buChar char="•"/>
            </a:pPr>
            <a:r>
              <a:rPr lang="en-IN" sz="2800" b="1" i="0" dirty="0">
                <a:solidFill>
                  <a:srgbClr val="0D0D0D"/>
                </a:solidFill>
                <a:effectLst/>
                <a:latin typeface="Söhne"/>
              </a:rPr>
              <a:t>Bias and Fairness</a:t>
            </a:r>
            <a:r>
              <a:rPr lang="en-IN" sz="2800" b="0" i="0" dirty="0">
                <a:solidFill>
                  <a:srgbClr val="0D0D0D"/>
                </a:solidFill>
                <a:effectLst/>
                <a:latin typeface="Söhne"/>
              </a:rPr>
              <a:t>: Emotion detection models may exhibit bias or unfairness due to skewed training data, cultural stereotypes, or algorithmic biases. Ensuring fairness and mitigating biases in emotion detection systems is crucial to avoid perpetuating societal inequalities and discrimination.</a:t>
            </a:r>
          </a:p>
          <a:p>
            <a:pPr algn="just"/>
            <a:endParaRPr lang="en-IN" sz="2800" b="0" i="0" dirty="0">
              <a:solidFill>
                <a:srgbClr val="0D0D0D"/>
              </a:solidFill>
              <a:effectLst/>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Data Quality and Quantity</a:t>
            </a:r>
            <a:r>
              <a:rPr lang="en-US" sz="2800" b="0" i="0" dirty="0">
                <a:solidFill>
                  <a:srgbClr val="0D0D0D"/>
                </a:solidFill>
                <a:effectLst/>
                <a:latin typeface="Söhne"/>
              </a:rPr>
              <a:t>: Obtaining high-quality, labeled datasets for training emotion detection models can be challenging due to the subjective nature of emotion labeling and the need for large-scale, diverse datasets to capture the variability of emotional expressions.</a:t>
            </a:r>
          </a:p>
          <a:p>
            <a:pPr algn="just"/>
            <a:endParaRPr lang="en-IN" sz="2800" dirty="0">
              <a:solidFill>
                <a:srgbClr val="0D0D0D"/>
              </a:solidFill>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Cross-Modal Integration</a:t>
            </a:r>
            <a:r>
              <a:rPr lang="en-US" sz="2800" b="0" i="0" dirty="0">
                <a:solidFill>
                  <a:srgbClr val="0D0D0D"/>
                </a:solidFill>
                <a:effectLst/>
                <a:latin typeface="Söhne"/>
              </a:rPr>
              <a:t>: Integrating information from multiple modalities (text, speech, facial expressions, physiological signals) poses a challenge due to differences in data formats, feature representations, and temporal dynamics, requiring sophisticated fusion techniques and model architectures.</a:t>
            </a:r>
            <a:endParaRPr lang="en-IN" sz="2800" dirty="0"/>
          </a:p>
          <a:p>
            <a:endParaRPr lang="en-IN" sz="2800" dirty="0"/>
          </a:p>
        </p:txBody>
      </p:sp>
    </p:spTree>
    <p:extLst>
      <p:ext uri="{BB962C8B-B14F-4D97-AF65-F5344CB8AC3E}">
        <p14:creationId xmlns:p14="http://schemas.microsoft.com/office/powerpoint/2010/main" val="132803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8411" y="2107730"/>
            <a:ext cx="4328433" cy="4328433"/>
          </a:xfrm>
          <a:custGeom>
            <a:avLst/>
            <a:gdLst/>
            <a:ahLst/>
            <a:cxnLst/>
            <a:rect l="l" t="t" r="r" b="b"/>
            <a:pathLst>
              <a:path w="4328433" h="4328433">
                <a:moveTo>
                  <a:pt x="0" y="0"/>
                </a:moveTo>
                <a:lnTo>
                  <a:pt x="4328433" y="0"/>
                </a:lnTo>
                <a:lnTo>
                  <a:pt x="4328433" y="4328433"/>
                </a:lnTo>
                <a:lnTo>
                  <a:pt x="0" y="4328433"/>
                </a:lnTo>
                <a:lnTo>
                  <a:pt x="0" y="0"/>
                </a:lnTo>
                <a:close/>
              </a:path>
            </a:pathLst>
          </a:custGeom>
          <a:blipFill>
            <a:blip r:embed="rId2"/>
            <a:stretch>
              <a:fillRect/>
            </a:stretch>
          </a:blipFill>
        </p:spPr>
      </p:sp>
      <p:sp>
        <p:nvSpPr>
          <p:cNvPr id="3" name="Freeform 3"/>
          <p:cNvSpPr/>
          <p:nvPr/>
        </p:nvSpPr>
        <p:spPr>
          <a:xfrm rot="-1898322">
            <a:off x="-7309206" y="924395"/>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sp>
      <p:sp>
        <p:nvSpPr>
          <p:cNvPr id="4" name="Freeform 4"/>
          <p:cNvSpPr/>
          <p:nvPr/>
        </p:nvSpPr>
        <p:spPr>
          <a:xfrm>
            <a:off x="14454698" y="6646518"/>
            <a:ext cx="3295859" cy="3295859"/>
          </a:xfrm>
          <a:custGeom>
            <a:avLst/>
            <a:gdLst/>
            <a:ahLst/>
            <a:cxnLst/>
            <a:rect l="l" t="t" r="r" b="b"/>
            <a:pathLst>
              <a:path w="3295859" h="3295859">
                <a:moveTo>
                  <a:pt x="0" y="0"/>
                </a:moveTo>
                <a:lnTo>
                  <a:pt x="3295859" y="0"/>
                </a:lnTo>
                <a:lnTo>
                  <a:pt x="3295859" y="3295859"/>
                </a:lnTo>
                <a:lnTo>
                  <a:pt x="0" y="3295859"/>
                </a:lnTo>
                <a:lnTo>
                  <a:pt x="0" y="0"/>
                </a:lnTo>
                <a:close/>
              </a:path>
            </a:pathLst>
          </a:custGeom>
          <a:blipFill>
            <a:blip r:embed="rId4"/>
            <a:stretch>
              <a:fillRect/>
            </a:stretch>
          </a:blipFill>
        </p:spPr>
      </p:sp>
      <p:sp>
        <p:nvSpPr>
          <p:cNvPr id="5" name="Freeform 5"/>
          <p:cNvSpPr/>
          <p:nvPr/>
        </p:nvSpPr>
        <p:spPr>
          <a:xfrm>
            <a:off x="1187027" y="28356"/>
            <a:ext cx="3865936" cy="3541197"/>
          </a:xfrm>
          <a:custGeom>
            <a:avLst/>
            <a:gdLst/>
            <a:ahLst/>
            <a:cxnLst/>
            <a:rect l="l" t="t" r="r" b="b"/>
            <a:pathLst>
              <a:path w="3865936" h="3541197">
                <a:moveTo>
                  <a:pt x="0" y="0"/>
                </a:moveTo>
                <a:lnTo>
                  <a:pt x="3865936" y="0"/>
                </a:lnTo>
                <a:lnTo>
                  <a:pt x="3865936" y="3541197"/>
                </a:lnTo>
                <a:lnTo>
                  <a:pt x="0" y="3541197"/>
                </a:lnTo>
                <a:lnTo>
                  <a:pt x="0" y="0"/>
                </a:lnTo>
                <a:close/>
              </a:path>
            </a:pathLst>
          </a:custGeom>
          <a:blipFill>
            <a:blip r:embed="rId5"/>
            <a:stretch>
              <a:fillRect/>
            </a:stretch>
          </a:blipFill>
        </p:spPr>
      </p:sp>
      <p:grpSp>
        <p:nvGrpSpPr>
          <p:cNvPr id="6" name="Group 6"/>
          <p:cNvGrpSpPr/>
          <p:nvPr/>
        </p:nvGrpSpPr>
        <p:grpSpPr>
          <a:xfrm rot="3020755">
            <a:off x="-38690" y="25287"/>
            <a:ext cx="1010795" cy="1033365"/>
            <a:chOff x="0" y="0"/>
            <a:chExt cx="2095920" cy="2142720"/>
          </a:xfrm>
        </p:grpSpPr>
        <p:sp>
          <p:nvSpPr>
            <p:cNvPr id="7" name="Freeform 7"/>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8" name="Group 8"/>
          <p:cNvGrpSpPr/>
          <p:nvPr/>
        </p:nvGrpSpPr>
        <p:grpSpPr>
          <a:xfrm>
            <a:off x="16665786" y="435186"/>
            <a:ext cx="1187027" cy="11870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11"/>
          <p:cNvSpPr/>
          <p:nvPr/>
        </p:nvSpPr>
        <p:spPr>
          <a:xfrm>
            <a:off x="1187027" y="5322479"/>
            <a:ext cx="3430485" cy="3430485"/>
          </a:xfrm>
          <a:custGeom>
            <a:avLst/>
            <a:gdLst/>
            <a:ahLst/>
            <a:cxnLst/>
            <a:rect l="l" t="t" r="r" b="b"/>
            <a:pathLst>
              <a:path w="3430485" h="3430485">
                <a:moveTo>
                  <a:pt x="0" y="0"/>
                </a:moveTo>
                <a:lnTo>
                  <a:pt x="3430486" y="0"/>
                </a:lnTo>
                <a:lnTo>
                  <a:pt x="3430486" y="3430485"/>
                </a:lnTo>
                <a:lnTo>
                  <a:pt x="0" y="3430485"/>
                </a:lnTo>
                <a:lnTo>
                  <a:pt x="0" y="0"/>
                </a:lnTo>
                <a:close/>
              </a:path>
            </a:pathLst>
          </a:custGeom>
          <a:blipFill>
            <a:blip r:embed="rId6"/>
            <a:stretch>
              <a:fillRect/>
            </a:stretch>
          </a:blipFill>
        </p:spPr>
      </p:sp>
      <p:sp>
        <p:nvSpPr>
          <p:cNvPr id="12" name="TextBox 12"/>
          <p:cNvSpPr txBox="1"/>
          <p:nvPr/>
        </p:nvSpPr>
        <p:spPr>
          <a:xfrm>
            <a:off x="5616618" y="503869"/>
            <a:ext cx="7807444" cy="2483670"/>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Montserrat Bold"/>
              </a:rPr>
              <a:t>Microc</a:t>
            </a:r>
            <a:r>
              <a:rPr lang="en-US" sz="1592" u="none" strike="noStrike">
                <a:solidFill>
                  <a:srgbClr val="101010"/>
                </a:solidFill>
                <a:latin typeface="Montserrat Bold"/>
              </a:rPr>
              <a:t>ontroller Core</a:t>
            </a:r>
            <a:r>
              <a:rPr lang="en-US" sz="1592" u="none" strike="noStrike">
                <a:solidFill>
                  <a:srgbClr val="101010"/>
                </a:solidFill>
                <a:latin typeface="Montserrat"/>
              </a:rPr>
              <a:t>: Heart of the system, facilitating control, processing, and communication.</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Versatile I/O Ports</a:t>
            </a:r>
            <a:r>
              <a:rPr lang="en-US" sz="1592" u="none" strike="noStrike">
                <a:solidFill>
                  <a:srgbClr val="101010"/>
                </a:solidFill>
                <a:latin typeface="Montserrat"/>
              </a:rPr>
              <a:t>: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Programmability:</a:t>
            </a:r>
            <a:r>
              <a:rPr lang="en-US" sz="1592" u="none" strike="noStrike">
                <a:solidFill>
                  <a:srgbClr val="101010"/>
                </a:solidFill>
                <a:latin typeface="Montserrat"/>
              </a:rPr>
              <a:t> Allows customization and adaptability to evolving mission requirements.</a:t>
            </a:r>
          </a:p>
          <a:p>
            <a:pPr marL="0" lvl="0" indent="0">
              <a:lnSpc>
                <a:spcPts val="2229"/>
              </a:lnSpc>
              <a:spcBef>
                <a:spcPct val="0"/>
              </a:spcBef>
            </a:pPr>
            <a:endParaRPr lang="en-US" sz="1592" u="none" strike="noStrike">
              <a:solidFill>
                <a:srgbClr val="101010"/>
              </a:solidFill>
              <a:latin typeface="Montserrat"/>
            </a:endParaRPr>
          </a:p>
        </p:txBody>
      </p:sp>
      <p:sp>
        <p:nvSpPr>
          <p:cNvPr id="13" name="AutoShape 13"/>
          <p:cNvSpPr/>
          <p:nvPr/>
        </p:nvSpPr>
        <p:spPr>
          <a:xfrm flipH="1">
            <a:off x="5770038" y="3006588"/>
            <a:ext cx="6577562" cy="76200"/>
          </a:xfrm>
          <a:prstGeom prst="line">
            <a:avLst/>
          </a:prstGeom>
          <a:ln w="38100" cap="flat">
            <a:solidFill>
              <a:srgbClr val="000000"/>
            </a:solidFill>
            <a:prstDash val="solid"/>
            <a:headEnd type="none" w="sm" len="sm"/>
            <a:tailEnd type="none" w="sm" len="sm"/>
          </a:ln>
        </p:spPr>
      </p:sp>
      <p:sp>
        <p:nvSpPr>
          <p:cNvPr id="14" name="Freeform 14"/>
          <p:cNvSpPr/>
          <p:nvPr/>
        </p:nvSpPr>
        <p:spPr>
          <a:xfrm>
            <a:off x="5100075" y="541969"/>
            <a:ext cx="347688" cy="2420610"/>
          </a:xfrm>
          <a:custGeom>
            <a:avLst/>
            <a:gdLst/>
            <a:ahLst/>
            <a:cxnLst/>
            <a:rect l="l" t="t" r="r" b="b"/>
            <a:pathLst>
              <a:path w="347688" h="2420610">
                <a:moveTo>
                  <a:pt x="0" y="0"/>
                </a:moveTo>
                <a:lnTo>
                  <a:pt x="347688" y="0"/>
                </a:lnTo>
                <a:lnTo>
                  <a:pt x="347688"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5770038" y="6079146"/>
            <a:ext cx="777449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H</a:t>
            </a:r>
            <a:r>
              <a:rPr lang="en-US" sz="1492" u="none" strike="noStrike">
                <a:solidFill>
                  <a:srgbClr val="101010"/>
                </a:solidFill>
                <a:latin typeface="Montserrat Bold"/>
              </a:rPr>
              <a:t>ealth Monitoring:</a:t>
            </a:r>
            <a:r>
              <a:rPr lang="en-US" sz="1492" u="none" strike="noStrike">
                <a:solidFill>
                  <a:srgbClr val="101010"/>
                </a:solidFill>
                <a:latin typeface="Montserrat"/>
              </a:rPr>
              <a:t>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Motion Detection:</a:t>
            </a:r>
            <a:r>
              <a:rPr lang="en-US" sz="1492" u="none" strike="noStrike">
                <a:solidFill>
                  <a:srgbClr val="101010"/>
                </a:solidFill>
                <a:latin typeface="Montserrat"/>
              </a:rPr>
              <a:t>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Montserrat"/>
            </a:endParaRPr>
          </a:p>
          <a:p>
            <a:pPr marL="0" lvl="0" indent="0">
              <a:lnSpc>
                <a:spcPts val="2089"/>
              </a:lnSpc>
              <a:spcBef>
                <a:spcPct val="0"/>
              </a:spcBef>
            </a:pPr>
            <a:endParaRPr lang="en-US" sz="1492" u="none" strike="noStrike">
              <a:solidFill>
                <a:srgbClr val="101010"/>
              </a:solidFill>
              <a:latin typeface="Montserrat"/>
            </a:endParaRPr>
          </a:p>
        </p:txBody>
      </p:sp>
      <p:sp>
        <p:nvSpPr>
          <p:cNvPr id="16" name="TextBox 16"/>
          <p:cNvSpPr txBox="1"/>
          <p:nvPr/>
        </p:nvSpPr>
        <p:spPr>
          <a:xfrm>
            <a:off x="5770038" y="7841456"/>
            <a:ext cx="7332456" cy="12765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Wi</a:t>
            </a:r>
            <a:r>
              <a:rPr lang="en-US" sz="1492" u="none" strike="noStrike">
                <a:solidFill>
                  <a:srgbClr val="101010"/>
                </a:solidFill>
                <a:latin typeface="Montserrat Bold"/>
              </a:rPr>
              <a:t>reless Communication:</a:t>
            </a:r>
            <a:r>
              <a:rPr lang="en-US" sz="1492" u="none" strike="noStrike">
                <a:solidFill>
                  <a:srgbClr val="101010"/>
                </a:solidFill>
                <a:latin typeface="Montserrat"/>
              </a:rPr>
              <a:t>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Montserrat Bold"/>
              </a:rPr>
              <a:t>Long-Range Connectivity:</a:t>
            </a:r>
            <a:r>
              <a:rPr lang="en-US" sz="1492" u="none" strike="noStrike">
                <a:solidFill>
                  <a:srgbClr val="101010"/>
                </a:solidFill>
                <a:latin typeface="Montserrat"/>
              </a:rPr>
              <a:t>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Montserrat"/>
            </a:endParaRPr>
          </a:p>
        </p:txBody>
      </p:sp>
      <p:sp>
        <p:nvSpPr>
          <p:cNvPr id="17" name="TextBox 17"/>
          <p:cNvSpPr txBox="1"/>
          <p:nvPr/>
        </p:nvSpPr>
        <p:spPr>
          <a:xfrm>
            <a:off x="5770038" y="3510983"/>
            <a:ext cx="6748366" cy="2305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R</a:t>
            </a:r>
            <a:r>
              <a:rPr lang="en-US" sz="1492" u="none" strike="noStrike">
                <a:solidFill>
                  <a:srgbClr val="101010"/>
                </a:solidFill>
                <a:latin typeface="Montserrat Bold"/>
              </a:rPr>
              <a:t>eal-time Location Tracking:</a:t>
            </a:r>
            <a:r>
              <a:rPr lang="en-US" sz="1492" u="none" strike="noStrike">
                <a:solidFill>
                  <a:srgbClr val="101010"/>
                </a:solidFill>
                <a:latin typeface="Montserrat"/>
              </a:rPr>
              <a:t> NEO-6M GPS module ensures accurate and timely location information.</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Navigation Support:</a:t>
            </a:r>
            <a:r>
              <a:rPr lang="en-US" sz="1492" u="none" strike="noStrike">
                <a:solidFill>
                  <a:srgbClr val="101010"/>
                </a:solidFill>
                <a:latin typeface="Montserrat"/>
              </a:rPr>
              <a: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Global Coverage: </a:t>
            </a:r>
            <a:r>
              <a:rPr lang="en-US" sz="1492" u="none" strike="noStrike">
                <a:solidFill>
                  <a:srgbClr val="101010"/>
                </a:solidFill>
                <a:latin typeface="Montserrat"/>
              </a:rPr>
              <a:t>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Montserrat"/>
            </a:endParaRPr>
          </a:p>
        </p:txBody>
      </p:sp>
      <p:sp>
        <p:nvSpPr>
          <p:cNvPr id="18" name="Freeform 18"/>
          <p:cNvSpPr/>
          <p:nvPr/>
        </p:nvSpPr>
        <p:spPr>
          <a:xfrm rot="-10800000">
            <a:off x="12677825" y="3337325"/>
            <a:ext cx="347688" cy="2420610"/>
          </a:xfrm>
          <a:custGeom>
            <a:avLst/>
            <a:gdLst/>
            <a:ahLst/>
            <a:cxnLst/>
            <a:rect l="l" t="t" r="r" b="b"/>
            <a:pathLst>
              <a:path w="347688" h="2420610">
                <a:moveTo>
                  <a:pt x="0" y="0"/>
                </a:moveTo>
                <a:lnTo>
                  <a:pt x="347687" y="0"/>
                </a:lnTo>
                <a:lnTo>
                  <a:pt x="347687"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5337202" y="5876790"/>
            <a:ext cx="221122" cy="1539455"/>
          </a:xfrm>
          <a:custGeom>
            <a:avLst/>
            <a:gdLst/>
            <a:ahLst/>
            <a:cxnLst/>
            <a:rect l="l" t="t" r="r" b="b"/>
            <a:pathLst>
              <a:path w="221122" h="1539455">
                <a:moveTo>
                  <a:pt x="0" y="0"/>
                </a:moveTo>
                <a:lnTo>
                  <a:pt x="221121" y="0"/>
                </a:lnTo>
                <a:lnTo>
                  <a:pt x="221121" y="1539456"/>
                </a:lnTo>
                <a:lnTo>
                  <a:pt x="0" y="153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0800000">
            <a:off x="13025512" y="7708122"/>
            <a:ext cx="202508" cy="1409868"/>
          </a:xfrm>
          <a:custGeom>
            <a:avLst/>
            <a:gdLst/>
            <a:ahLst/>
            <a:cxnLst/>
            <a:rect l="l" t="t" r="r" b="b"/>
            <a:pathLst>
              <a:path w="202508" h="1409868">
                <a:moveTo>
                  <a:pt x="0" y="0"/>
                </a:moveTo>
                <a:lnTo>
                  <a:pt x="202509" y="0"/>
                </a:lnTo>
                <a:lnTo>
                  <a:pt x="202509" y="1409868"/>
                </a:lnTo>
                <a:lnTo>
                  <a:pt x="0" y="1409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AutoShape 21"/>
          <p:cNvSpPr/>
          <p:nvPr/>
        </p:nvSpPr>
        <p:spPr>
          <a:xfrm flipH="1">
            <a:off x="5770258" y="5720969"/>
            <a:ext cx="6577562" cy="76200"/>
          </a:xfrm>
          <a:prstGeom prst="line">
            <a:avLst/>
          </a:prstGeom>
          <a:ln w="38100" cap="flat">
            <a:solidFill>
              <a:srgbClr val="000000"/>
            </a:solidFill>
            <a:prstDash val="solid"/>
            <a:headEnd type="none" w="sm" len="sm"/>
            <a:tailEnd type="none" w="sm" len="sm"/>
          </a:ln>
        </p:spPr>
      </p:sp>
      <p:sp>
        <p:nvSpPr>
          <p:cNvPr id="22" name="AutoShape 22"/>
          <p:cNvSpPr/>
          <p:nvPr/>
        </p:nvSpPr>
        <p:spPr>
          <a:xfrm flipH="1">
            <a:off x="5940621" y="7612874"/>
            <a:ext cx="6577562" cy="762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37398" y="2195299"/>
            <a:ext cx="8397219" cy="692497"/>
          </a:xfrm>
          <a:prstGeom prst="rect">
            <a:avLst/>
          </a:prstGeom>
        </p:spPr>
        <p:txBody>
          <a:bodyPr lIns="0" tIns="0" rIns="0" bIns="0" rtlCol="0" anchor="t">
            <a:spAutoFit/>
          </a:bodyPr>
          <a:lstStyle/>
          <a:p>
            <a:pPr marL="0" lvl="0" indent="0" algn="l">
              <a:spcBef>
                <a:spcPct val="0"/>
              </a:spcBef>
            </a:pPr>
            <a:r>
              <a:rPr lang="en-US" altLang="en-US" sz="4500" b="1" u="sng" dirty="0">
                <a:solidFill>
                  <a:schemeClr val="tx1"/>
                </a:solidFill>
                <a:latin typeface="Times New Roman" panose="02020603050405020304" pitchFamily="18" charset="0"/>
                <a:cs typeface="Times New Roman" panose="02020603050405020304" pitchFamily="18" charset="0"/>
              </a:rPr>
              <a:t>Table of Content</a:t>
            </a:r>
            <a:endParaRPr lang="en-US" sz="4500" u="sng" strike="noStrike" dirty="0">
              <a:solidFill>
                <a:srgbClr val="000000"/>
              </a:solidFill>
              <a:latin typeface="Montserrat Bold"/>
            </a:endParaRPr>
          </a:p>
        </p:txBody>
      </p:sp>
      <p:sp>
        <p:nvSpPr>
          <p:cNvPr id="4" name="TextBox 4"/>
          <p:cNvSpPr txBox="1"/>
          <p:nvPr/>
        </p:nvSpPr>
        <p:spPr>
          <a:xfrm>
            <a:off x="1609061" y="3467100"/>
            <a:ext cx="16703002" cy="5416868"/>
          </a:xfrm>
          <a:prstGeom prst="rect">
            <a:avLst/>
          </a:prstGeom>
        </p:spPr>
        <p:txBody>
          <a:bodyPr wrap="square" lIns="0" tIns="0" rIns="0" bIns="0" rtlCol="0" anchor="t">
            <a:spAutoFit/>
          </a:bodyPr>
          <a:lstStyle/>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1. Project Title</a:t>
            </a: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2. Introduction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Problem Definition.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Objectives</a:t>
            </a:r>
          </a:p>
          <a:p>
            <a:pPr lvl="1">
              <a:buClr>
                <a:srgbClr val="9B57D3"/>
              </a:buClr>
              <a:buSzPct val="100000"/>
              <a:buFont typeface="Courier New" panose="02070309020205020404" pitchFamily="49" charset="0"/>
              <a:buChar char="o"/>
              <a:defRPr/>
            </a:pPr>
            <a:r>
              <a:rPr lang="en-US" sz="3600" dirty="0">
                <a:solidFill>
                  <a:srgbClr val="101010"/>
                </a:solidFill>
                <a:latin typeface="Times New Roman" panose="02020603050405020304" pitchFamily="18" charset="0"/>
                <a:cs typeface="Times New Roman" panose="02020603050405020304" pitchFamily="18" charset="0"/>
              </a:rPr>
              <a:t>Hardware Components</a:t>
            </a:r>
          </a:p>
          <a:p>
            <a:pPr lvl="1">
              <a:buClr>
                <a:srgbClr val="9B57D3"/>
              </a:buClr>
              <a:buSzPct val="100000"/>
              <a:buFont typeface="Courier New" panose="02070309020205020404" pitchFamily="49" charset="0"/>
              <a:buChar char="o"/>
              <a:defRPr/>
            </a:pPr>
            <a:r>
              <a:rPr lang="en-US" altLang="en-US" sz="3600" dirty="0">
                <a:solidFill>
                  <a:srgbClr val="000000"/>
                </a:solidFill>
                <a:latin typeface="Times New Roman" panose="02020603050405020304" pitchFamily="18" charset="0"/>
                <a:cs typeface="Times New Roman" panose="02020603050405020304" pitchFamily="18" charset="0"/>
              </a:rPr>
              <a:t>Node Description</a:t>
            </a:r>
            <a:endParaRPr lang="en-US" altLang="en-US" sz="3500" dirty="0">
              <a:solidFill>
                <a:srgbClr val="000000"/>
              </a:solidFill>
              <a:latin typeface="Times New Roman" panose="02020603050405020304" pitchFamily="18" charset="0"/>
              <a:cs typeface="Times New Roman" panose="02020603050405020304" pitchFamily="18" charset="0"/>
            </a:endParaRPr>
          </a:p>
          <a:p>
            <a:pPr marL="742950" lvl="1" indent="0" eaLnBrk="1" hangingPunct="1">
              <a:buClr>
                <a:srgbClr val="9B57D3"/>
              </a:buClr>
              <a:buSzPct val="100000"/>
              <a:defRPr/>
            </a:pPr>
            <a:endParaRPr lang="en-US" altLang="en-US" sz="3500" dirty="0">
              <a:solidFill>
                <a:srgbClr val="000000"/>
              </a:solidFill>
              <a:latin typeface="Times New Roman" panose="02020603050405020304" pitchFamily="18" charset="0"/>
              <a:cs typeface="Times New Roman" panose="02020603050405020304" pitchFamily="18" charset="0"/>
            </a:endParaRP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3. Software Technology and Features: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Emotion detection using Face Expressions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Extra Libraries And </a:t>
            </a:r>
            <a:r>
              <a:rPr lang="en-US" altLang="en-US" sz="3500" dirty="0" err="1">
                <a:solidFill>
                  <a:srgbClr val="000000"/>
                </a:solidFill>
                <a:latin typeface="Times New Roman" panose="02020603050405020304" pitchFamily="18" charset="0"/>
                <a:cs typeface="Times New Roman" panose="02020603050405020304" pitchFamily="18" charset="0"/>
              </a:rPr>
              <a:t>QnA</a:t>
            </a:r>
            <a:endParaRPr lang="en-US" altLang="en-US" sz="3500" dirty="0">
              <a:solidFill>
                <a:srgbClr val="000000"/>
              </a:solidFill>
              <a:latin typeface="Times New Roman" panose="02020603050405020304" pitchFamily="18" charset="0"/>
              <a:cs typeface="Times New Roman" panose="02020603050405020304" pitchFamily="18" charset="0"/>
            </a:endParaRPr>
          </a:p>
        </p:txBody>
      </p:sp>
      <p:grpSp>
        <p:nvGrpSpPr>
          <p:cNvPr id="6" name="Group 6"/>
          <p:cNvGrpSpPr/>
          <p:nvPr/>
        </p:nvGrpSpPr>
        <p:grpSpPr>
          <a:xfrm>
            <a:off x="0" y="-74012"/>
            <a:ext cx="18288000" cy="1948373"/>
            <a:chOff x="0" y="-38100"/>
            <a:chExt cx="9414331" cy="1002987"/>
          </a:xfrm>
        </p:grpSpPr>
        <p:sp>
          <p:nvSpPr>
            <p:cNvPr id="7" name="Freeform 7"/>
            <p:cNvSpPr/>
            <p:nvPr/>
          </p:nvSpPr>
          <p:spPr>
            <a:xfrm>
              <a:off x="2235904" y="0"/>
              <a:ext cx="7178427"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4">
            <a:extLst>
              <a:ext uri="{FF2B5EF4-FFF2-40B4-BE49-F238E27FC236}">
                <a16:creationId xmlns:a16="http://schemas.microsoft.com/office/drawing/2014/main" id="{2DFF7F14-4641-4629-7515-894C1EE406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2195299"/>
            <a:ext cx="16992600" cy="769441"/>
          </a:xfrm>
          <a:prstGeom prst="rect">
            <a:avLst/>
          </a:prstGeom>
        </p:spPr>
        <p:txBody>
          <a:bodyPr wrap="square" lIns="0" tIns="0" rIns="0" bIns="0" rtlCol="0" anchor="t">
            <a:spAutoFit/>
          </a:bodyPr>
          <a:lstStyle/>
          <a:p>
            <a:pPr marL="0" lvl="0" indent="0" algn="l">
              <a:spcBef>
                <a:spcPct val="0"/>
              </a:spcBef>
            </a:pPr>
            <a:r>
              <a:rPr lang="en-US" altLang="en-US" sz="5000" b="1" u="sng" dirty="0">
                <a:latin typeface="Times New Roman" panose="02020603050405020304" pitchFamily="18" charset="0"/>
                <a:cs typeface="Times New Roman" panose="02020603050405020304" pitchFamily="18" charset="0"/>
              </a:rPr>
              <a:t>Topics Covered In Previous Presentations</a:t>
            </a:r>
            <a:r>
              <a:rPr lang="en-US" altLang="en-US" sz="5000" b="1" dirty="0">
                <a:latin typeface="Times New Roman" panose="02020603050405020304" pitchFamily="18" charset="0"/>
                <a:cs typeface="Times New Roman" panose="02020603050405020304" pitchFamily="18" charset="0"/>
              </a:rPr>
              <a:t> :</a:t>
            </a:r>
            <a:endParaRPr lang="en-US" sz="5000" strike="noStrike" dirty="0">
              <a:latin typeface="Montserrat Bold"/>
            </a:endParaRPr>
          </a:p>
        </p:txBody>
      </p:sp>
      <p:sp>
        <p:nvSpPr>
          <p:cNvPr id="4" name="TextBox 4"/>
          <p:cNvSpPr txBox="1"/>
          <p:nvPr/>
        </p:nvSpPr>
        <p:spPr>
          <a:xfrm>
            <a:off x="1584998" y="3257316"/>
            <a:ext cx="16703002" cy="6771084"/>
          </a:xfrm>
          <a:prstGeom prst="rect">
            <a:avLst/>
          </a:prstGeom>
        </p:spPr>
        <p:txBody>
          <a:bodyPr wrap="square" lIns="0" tIns="0" rIns="0" bIns="0" rtlCol="0" anchor="t">
            <a:spAutoFit/>
          </a:bodyPr>
          <a:lstStyle/>
          <a:p>
            <a:pPr eaLnBrk="1" hangingPunct="1">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-1</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Project idea Submission</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-2</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Basic Introduction </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Software &amp; Hardware Selections</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Task Scheduling</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-3</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Detailed Introduction of Components </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Introduction of Software Tools &amp; Technologies</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-4</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Discussions of Required Modifications in Project</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Work load and Project Status Update</a:t>
            </a:r>
          </a:p>
        </p:txBody>
      </p:sp>
      <p:grpSp>
        <p:nvGrpSpPr>
          <p:cNvPr id="6" name="Group 6"/>
          <p:cNvGrpSpPr/>
          <p:nvPr/>
        </p:nvGrpSpPr>
        <p:grpSpPr>
          <a:xfrm>
            <a:off x="0" y="-74012"/>
            <a:ext cx="18288000" cy="1948373"/>
            <a:chOff x="0" y="-38100"/>
            <a:chExt cx="9414331" cy="1002987"/>
          </a:xfrm>
        </p:grpSpPr>
        <p:sp>
          <p:nvSpPr>
            <p:cNvPr id="7" name="Freeform 7"/>
            <p:cNvSpPr/>
            <p:nvPr/>
          </p:nvSpPr>
          <p:spPr>
            <a:xfrm>
              <a:off x="2235904" y="0"/>
              <a:ext cx="7178427"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4">
            <a:extLst>
              <a:ext uri="{FF2B5EF4-FFF2-40B4-BE49-F238E27FC236}">
                <a16:creationId xmlns:a16="http://schemas.microsoft.com/office/drawing/2014/main" id="{2DFF7F14-4641-4629-7515-894C1EE406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35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4616" y="2837593"/>
            <a:ext cx="4508966" cy="438785"/>
          </a:xfrm>
          <a:prstGeom prst="rect">
            <a:avLst/>
          </a:prstGeom>
        </p:spPr>
        <p:txBody>
          <a:bodyPr lIns="0" tIns="0" rIns="0" bIns="0" rtlCol="0" anchor="t">
            <a:spAutoFit/>
          </a:bodyPr>
          <a:lstStyle/>
          <a:p>
            <a:pPr>
              <a:lnSpc>
                <a:spcPts val="3640"/>
              </a:lnSpc>
            </a:pPr>
            <a:r>
              <a:rPr lang="en-US" sz="2600" dirty="0">
                <a:solidFill>
                  <a:srgbClr val="000000"/>
                </a:solidFill>
                <a:latin typeface="Montserrat Bold"/>
              </a:rPr>
              <a:t>Project Overview</a:t>
            </a:r>
          </a:p>
        </p:txBody>
      </p:sp>
      <p:sp>
        <p:nvSpPr>
          <p:cNvPr id="3" name="TextBox 3"/>
          <p:cNvSpPr txBox="1"/>
          <p:nvPr/>
        </p:nvSpPr>
        <p:spPr>
          <a:xfrm>
            <a:off x="1737398" y="2195299"/>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rPr>
              <a:t>Introduction</a:t>
            </a:r>
          </a:p>
        </p:txBody>
      </p:sp>
      <p:sp>
        <p:nvSpPr>
          <p:cNvPr id="4" name="TextBox 4"/>
          <p:cNvSpPr txBox="1"/>
          <p:nvPr/>
        </p:nvSpPr>
        <p:spPr>
          <a:xfrm>
            <a:off x="1737398" y="3784687"/>
            <a:ext cx="7195263" cy="6300003"/>
          </a:xfrm>
          <a:prstGeom prst="rect">
            <a:avLst/>
          </a:prstGeom>
        </p:spPr>
        <p:txBody>
          <a:bodyPr lIns="0" tIns="0" rIns="0" bIns="0" rtlCol="0" anchor="t">
            <a:spAutoFit/>
          </a:bodyPr>
          <a:lstStyle/>
          <a:p>
            <a:pPr marL="451962" lvl="1" indent="-225981" algn="just">
              <a:lnSpc>
                <a:spcPts val="2930"/>
              </a:lnSpc>
              <a:buFont typeface="Arial"/>
              <a:buChar char="•"/>
            </a:pPr>
            <a:r>
              <a:rPr lang="en-US" sz="2093" dirty="0">
                <a:solidFill>
                  <a:srgbClr val="101010"/>
                </a:solidFill>
                <a:latin typeface="Montserrat Bold"/>
              </a:rPr>
              <a:t>Devel</a:t>
            </a:r>
            <a:r>
              <a:rPr lang="en-US" sz="2093" u="none" strike="noStrike" dirty="0">
                <a:solidFill>
                  <a:srgbClr val="101010"/>
                </a:solidFill>
                <a:latin typeface="Montserrat Bold"/>
              </a:rPr>
              <a:t>op an integrated health monitoring and location tracking system for soldiers.</a:t>
            </a:r>
          </a:p>
          <a:p>
            <a:pPr algn="just">
              <a:lnSpc>
                <a:spcPts val="2930"/>
              </a:lnSpc>
            </a:pPr>
            <a:endParaRPr lang="en-US" sz="2093" u="none" strike="noStrike" dirty="0">
              <a:solidFill>
                <a:srgbClr val="101010"/>
              </a:solidFill>
              <a:latin typeface="Montserrat Bold"/>
            </a:endParaRPr>
          </a:p>
          <a:p>
            <a:pPr marL="451962" lvl="1" indent="-225981" algn="just">
              <a:lnSpc>
                <a:spcPts val="2930"/>
              </a:lnSpc>
              <a:buFont typeface="Arial"/>
              <a:buChar char="•"/>
            </a:pPr>
            <a:r>
              <a:rPr lang="en-US" sz="2093" u="none" strike="noStrike" dirty="0">
                <a:solidFill>
                  <a:srgbClr val="49A5EF"/>
                </a:solidFill>
                <a:latin typeface="Montserrat Bold"/>
              </a:rPr>
              <a:t>Use biomedical sensors, GPS technology, and advanced communication modules.</a:t>
            </a:r>
          </a:p>
          <a:p>
            <a:pPr algn="just">
              <a:lnSpc>
                <a:spcPts val="2930"/>
              </a:lnSpc>
            </a:pPr>
            <a:endParaRPr lang="en-US" sz="2093" u="none" strike="noStrike" dirty="0">
              <a:solidFill>
                <a:srgbClr val="49A5EF"/>
              </a:solidFill>
              <a:latin typeface="Montserrat Bold"/>
            </a:endParaRPr>
          </a:p>
          <a:p>
            <a:pPr marL="451962" lvl="1" indent="-225981" algn="just">
              <a:lnSpc>
                <a:spcPts val="2930"/>
              </a:lnSpc>
              <a:buFont typeface="Arial"/>
              <a:buChar char="•"/>
            </a:pPr>
            <a:r>
              <a:rPr lang="en-US" sz="2093" u="none" strike="noStrike" dirty="0">
                <a:solidFill>
                  <a:srgbClr val="101010"/>
                </a:solidFill>
                <a:latin typeface="Montserrat Bold"/>
              </a:rPr>
              <a:t>Collect and analyze real-time health data to enhance soldier safety in battlefield scenarios.</a:t>
            </a:r>
          </a:p>
          <a:p>
            <a:pPr algn="just">
              <a:lnSpc>
                <a:spcPts val="2930"/>
              </a:lnSpc>
            </a:pPr>
            <a:endParaRPr lang="en-US" sz="2093" u="none" strike="noStrike" dirty="0">
              <a:solidFill>
                <a:srgbClr val="101010"/>
              </a:solidFill>
              <a:latin typeface="Montserrat Bold"/>
            </a:endParaRPr>
          </a:p>
          <a:p>
            <a:pPr marL="451962" lvl="1" indent="-225981" algn="just">
              <a:lnSpc>
                <a:spcPts val="2930"/>
              </a:lnSpc>
              <a:buFont typeface="Arial"/>
              <a:buChar char="•"/>
            </a:pPr>
            <a:r>
              <a:rPr lang="en-US" sz="2093" u="none" strike="noStrike" dirty="0">
                <a:solidFill>
                  <a:srgbClr val="49A5EF"/>
                </a:solidFill>
                <a:latin typeface="Montserrat Bold"/>
              </a:rPr>
              <a:t>Use machine learning algorithms for data clustering to aid control units in making timely decisions.</a:t>
            </a:r>
          </a:p>
          <a:p>
            <a:pPr algn="just">
              <a:lnSpc>
                <a:spcPts val="2930"/>
              </a:lnSpc>
            </a:pPr>
            <a:endParaRPr lang="en-US" sz="2093" u="none" strike="noStrike" dirty="0">
              <a:solidFill>
                <a:srgbClr val="49A5EF"/>
              </a:solidFill>
              <a:latin typeface="Montserrat Bold"/>
            </a:endParaRPr>
          </a:p>
          <a:p>
            <a:pPr marL="451962" lvl="1" indent="-225981" algn="just">
              <a:lnSpc>
                <a:spcPts val="2930"/>
              </a:lnSpc>
              <a:buFont typeface="Arial"/>
              <a:buChar char="•"/>
            </a:pPr>
            <a:r>
              <a:rPr lang="en-US" sz="2093" u="none" strike="noStrike" dirty="0">
                <a:solidFill>
                  <a:srgbClr val="101010"/>
                </a:solidFill>
                <a:latin typeface="Montserrat Bold"/>
              </a:rPr>
              <a:t>Provide a robust, lightweight solution for improving the overall coordination and responsiveness of military operations.</a:t>
            </a:r>
          </a:p>
          <a:p>
            <a:pPr algn="just">
              <a:lnSpc>
                <a:spcPts val="2930"/>
              </a:lnSpc>
            </a:pPr>
            <a:endParaRPr lang="en-US" sz="2093" u="none" strike="noStrike" dirty="0">
              <a:solidFill>
                <a:srgbClr val="101010"/>
              </a:solidFill>
              <a:latin typeface="Montserrat Bold"/>
            </a:endParaRPr>
          </a:p>
        </p:txBody>
      </p:sp>
      <p:sp>
        <p:nvSpPr>
          <p:cNvPr id="5" name="TextBox 5"/>
          <p:cNvSpPr txBox="1"/>
          <p:nvPr/>
        </p:nvSpPr>
        <p:spPr>
          <a:xfrm>
            <a:off x="10134616" y="3784687"/>
            <a:ext cx="7752347" cy="5928528"/>
          </a:xfrm>
          <a:prstGeom prst="rect">
            <a:avLst/>
          </a:prstGeom>
        </p:spPr>
        <p:txBody>
          <a:bodyPr lIns="0" tIns="0" rIns="0" bIns="0" rtlCol="0" anchor="t">
            <a:spAutoFit/>
          </a:bodyPr>
          <a:lstStyle/>
          <a:p>
            <a:pPr marL="451962" lvl="1" indent="-225981" algn="just">
              <a:lnSpc>
                <a:spcPts val="2930"/>
              </a:lnSpc>
              <a:buFont typeface="Arial"/>
              <a:buChar char="•"/>
            </a:pPr>
            <a:r>
              <a:rPr lang="en-US" sz="2093">
                <a:solidFill>
                  <a:srgbClr val="101010"/>
                </a:solidFill>
                <a:latin typeface="Montserrat Bold"/>
              </a:rPr>
              <a:t>Aim to develop a real-time health monitoring and location tracking system for soldiers in battlefield scenarios.</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Hardware overview, including Arduino MEGA, various sensors (heart rate, temperature, etc.), GPS module, ZigBee, LoRaWAN, and more.</a:t>
            </a:r>
          </a:p>
          <a:p>
            <a:pPr algn="just">
              <a:lnSpc>
                <a:spcPts val="2930"/>
              </a:lnSpc>
            </a:pPr>
            <a:endParaRPr lang="en-US" sz="2093">
              <a:solidFill>
                <a:srgbClr val="6A79FF"/>
              </a:solidFill>
              <a:latin typeface="Montserrat Bold"/>
            </a:endParaRPr>
          </a:p>
          <a:p>
            <a:pPr marL="451962" lvl="1" indent="-225981" algn="just">
              <a:lnSpc>
                <a:spcPts val="2930"/>
              </a:lnSpc>
              <a:buFont typeface="Arial"/>
              <a:buChar char="•"/>
            </a:pPr>
            <a:r>
              <a:rPr lang="en-US" sz="2093">
                <a:solidFill>
                  <a:srgbClr val="101010"/>
                </a:solidFill>
                <a:latin typeface="Montserrat Bold"/>
              </a:rPr>
              <a:t>Enhanced safety for soldiers through continuous health monitoring.</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Improved communication and coordination between soldiers and control units.</a:t>
            </a:r>
          </a:p>
          <a:p>
            <a:pPr>
              <a:lnSpc>
                <a:spcPts val="2930"/>
              </a:lnSpc>
            </a:pPr>
            <a:endParaRPr lang="en-US" sz="2093">
              <a:solidFill>
                <a:srgbClr val="6A79FF"/>
              </a:solidFill>
              <a:latin typeface="Montserrat Bold"/>
            </a:endParaRPr>
          </a:p>
          <a:p>
            <a:pPr>
              <a:lnSpc>
                <a:spcPts val="2930"/>
              </a:lnSpc>
            </a:pPr>
            <a:endParaRPr lang="en-US" sz="2093">
              <a:solidFill>
                <a:srgbClr val="6A79FF"/>
              </a:solidFill>
              <a:latin typeface="Montserrat Bold"/>
            </a:endParaRPr>
          </a:p>
          <a:p>
            <a:pPr marL="0" lvl="0" indent="0" algn="l">
              <a:lnSpc>
                <a:spcPts val="2930"/>
              </a:lnSpc>
              <a:spcBef>
                <a:spcPct val="0"/>
              </a:spcBef>
            </a:pPr>
            <a:endParaRPr lang="en-US" sz="2093">
              <a:solidFill>
                <a:srgbClr val="6A79FF"/>
              </a:solidFill>
              <a:latin typeface="Montserrat Bold"/>
            </a:endParaRPr>
          </a:p>
        </p:txBody>
      </p:sp>
      <p:grpSp>
        <p:nvGrpSpPr>
          <p:cNvPr id="6" name="Group 6"/>
          <p:cNvGrpSpPr/>
          <p:nvPr/>
        </p:nvGrpSpPr>
        <p:grpSpPr>
          <a:xfrm>
            <a:off x="0" y="0"/>
            <a:ext cx="140208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28814" y="3822787"/>
            <a:ext cx="0" cy="5818709"/>
          </a:xfrm>
          <a:prstGeom prst="line">
            <a:avLst/>
          </a:prstGeom>
          <a:ln w="38100" cap="flat">
            <a:solidFill>
              <a:srgbClr val="000000"/>
            </a:solidFill>
            <a:prstDash val="solid"/>
            <a:headEnd type="none" w="sm" len="sm"/>
            <a:tailEnd type="none" w="sm" len="sm"/>
          </a:ln>
        </p:spPr>
      </p:sp>
      <p:pic>
        <p:nvPicPr>
          <p:cNvPr id="10" name="Picture 4">
            <a:extLst>
              <a:ext uri="{FF2B5EF4-FFF2-40B4-BE49-F238E27FC236}">
                <a16:creationId xmlns:a16="http://schemas.microsoft.com/office/drawing/2014/main" id="{529E397C-73E6-3C48-28E2-BE25AACEC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4384"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4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1054" y="-296692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4663270" y="1765139"/>
            <a:ext cx="5584025" cy="1128514"/>
          </a:xfrm>
          <a:prstGeom prst="rect">
            <a:avLst/>
          </a:prstGeom>
        </p:spPr>
        <p:txBody>
          <a:bodyPr lIns="0" tIns="0" rIns="0" bIns="0" rtlCol="0" anchor="t">
            <a:spAutoFit/>
          </a:bodyPr>
          <a:lstStyle/>
          <a:p>
            <a:pPr marL="0" lvl="0" indent="0" algn="l">
              <a:lnSpc>
                <a:spcPts val="8841"/>
              </a:lnSpc>
              <a:spcBef>
                <a:spcPct val="0"/>
              </a:spcBef>
            </a:pPr>
            <a:r>
              <a:rPr lang="en-US" sz="7368" u="none" strike="noStrike" dirty="0">
                <a:solidFill>
                  <a:srgbClr val="101010"/>
                </a:solidFill>
                <a:latin typeface="Times New Roman" panose="02020603050405020304" pitchFamily="18" charset="0"/>
                <a:cs typeface="Times New Roman" panose="02020603050405020304" pitchFamily="18" charset="0"/>
              </a:rPr>
              <a:t>Objectives</a:t>
            </a:r>
          </a:p>
        </p:txBody>
      </p:sp>
      <p:sp>
        <p:nvSpPr>
          <p:cNvPr id="4" name="TextBox 4"/>
          <p:cNvSpPr txBox="1"/>
          <p:nvPr/>
        </p:nvSpPr>
        <p:spPr>
          <a:xfrm>
            <a:off x="5847223" y="5664381"/>
            <a:ext cx="4838307"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Times New Roman" panose="02020603050405020304" pitchFamily="18" charset="0"/>
                <a:cs typeface="Times New Roman" panose="02020603050405020304" pitchFamily="18" charset="0"/>
              </a:rPr>
              <a:t> 2. Real-time Location Tracking</a:t>
            </a:r>
          </a:p>
        </p:txBody>
      </p:sp>
      <p:sp>
        <p:nvSpPr>
          <p:cNvPr id="5" name="Freeform 5"/>
          <p:cNvSpPr/>
          <p:nvPr/>
        </p:nvSpPr>
        <p:spPr>
          <a:xfrm>
            <a:off x="889090" y="3806505"/>
            <a:ext cx="1335793" cy="1647279"/>
          </a:xfrm>
          <a:custGeom>
            <a:avLst/>
            <a:gdLst/>
            <a:ahLst/>
            <a:cxnLst/>
            <a:rect l="l" t="t" r="r" b="b"/>
            <a:pathLst>
              <a:path w="1335793" h="1647279">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682288" y="381301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544570" y="3813014"/>
            <a:ext cx="1738970" cy="1647279"/>
          </a:xfrm>
          <a:custGeom>
            <a:avLst/>
            <a:gdLst/>
            <a:ahLst/>
            <a:cxnLst/>
            <a:rect l="l" t="t" r="r" b="b"/>
            <a:pathLst>
              <a:path w="1738970" h="1647279">
                <a:moveTo>
                  <a:pt x="0" y="0"/>
                </a:moveTo>
                <a:lnTo>
                  <a:pt x="1738970" y="0"/>
                </a:lnTo>
                <a:lnTo>
                  <a:pt x="1738970"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02136" y="5664381"/>
            <a:ext cx="4305918"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Times New Roman" panose="02020603050405020304" pitchFamily="18" charset="0"/>
                <a:cs typeface="Times New Roman" panose="02020603050405020304" pitchFamily="18" charset="0"/>
              </a:rPr>
              <a:t> 1. Enhanced Soldier Safety</a:t>
            </a:r>
          </a:p>
        </p:txBody>
      </p:sp>
      <p:sp>
        <p:nvSpPr>
          <p:cNvPr id="9" name="TextBox 9"/>
          <p:cNvSpPr txBox="1"/>
          <p:nvPr/>
        </p:nvSpPr>
        <p:spPr>
          <a:xfrm>
            <a:off x="11686598" y="5664381"/>
            <a:ext cx="5193884"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Times New Roman" panose="02020603050405020304" pitchFamily="18" charset="0"/>
                <a:cs typeface="Times New Roman" panose="02020603050405020304" pitchFamily="18" charset="0"/>
              </a:rPr>
              <a:t>3. Communication Improvement</a:t>
            </a:r>
          </a:p>
        </p:txBody>
      </p:sp>
      <p:sp>
        <p:nvSpPr>
          <p:cNvPr id="10" name="TextBox 10"/>
          <p:cNvSpPr txBox="1"/>
          <p:nvPr/>
        </p:nvSpPr>
        <p:spPr>
          <a:xfrm>
            <a:off x="462921" y="6264851"/>
            <a:ext cx="4671185" cy="2048959"/>
          </a:xfrm>
          <a:prstGeom prst="rect">
            <a:avLst/>
          </a:prstGeom>
        </p:spPr>
        <p:txBody>
          <a:bodyPr lIns="0" tIns="0" rIns="0" bIns="0" rtlCol="0" anchor="t">
            <a:spAutoFit/>
          </a:bodyPr>
          <a:lstStyle/>
          <a:p>
            <a:pPr marL="416798" lvl="1" indent="-208399" algn="just">
              <a:lnSpc>
                <a:spcPts val="2702"/>
              </a:lnSpc>
              <a:buFont typeface="Arial"/>
              <a:buChar char="•"/>
            </a:pPr>
            <a:r>
              <a:rPr lang="en-US" sz="1930" dirty="0">
                <a:solidFill>
                  <a:srgbClr val="101010"/>
                </a:solidFill>
                <a:latin typeface="Times New Roman" panose="02020603050405020304" pitchFamily="18" charset="0"/>
                <a:cs typeface="Times New Roman" panose="02020603050405020304" pitchFamily="18" charset="0"/>
              </a:rPr>
              <a:t>Ensure the safety of soldiers in the battlefield through real-time monitoring of their health status and environmental conditions.</a:t>
            </a:r>
          </a:p>
          <a:p>
            <a:pPr algn="just">
              <a:lnSpc>
                <a:spcPts val="2702"/>
              </a:lnSpc>
            </a:pPr>
            <a:endParaRPr lang="en-US" sz="1930" dirty="0">
              <a:solidFill>
                <a:srgbClr val="101010"/>
              </a:solidFill>
              <a:latin typeface="Times New Roman" panose="02020603050405020304" pitchFamily="18" charset="0"/>
              <a:cs typeface="Times New Roman" panose="02020603050405020304" pitchFamily="18" charset="0"/>
            </a:endParaRPr>
          </a:p>
          <a:p>
            <a:pPr marL="416798" lvl="1" indent="-208399" algn="just">
              <a:lnSpc>
                <a:spcPts val="2702"/>
              </a:lnSpc>
              <a:buFont typeface="Arial"/>
              <a:buChar char="•"/>
            </a:pPr>
            <a:r>
              <a:rPr lang="en-US" sz="1930" dirty="0">
                <a:solidFill>
                  <a:srgbClr val="101010"/>
                </a:solidFill>
                <a:latin typeface="Times New Roman" panose="02020603050405020304" pitchFamily="18" charset="0"/>
                <a:cs typeface="Times New Roman" panose="02020603050405020304" pitchFamily="18" charset="0"/>
              </a:rPr>
              <a:t>To address potential health risks.</a:t>
            </a:r>
          </a:p>
        </p:txBody>
      </p:sp>
      <p:sp>
        <p:nvSpPr>
          <p:cNvPr id="11" name="TextBox 11"/>
          <p:cNvSpPr txBox="1"/>
          <p:nvPr/>
        </p:nvSpPr>
        <p:spPr>
          <a:xfrm>
            <a:off x="6248088" y="6274376"/>
            <a:ext cx="4437443" cy="6038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Times New Roman" panose="02020603050405020304" pitchFamily="18" charset="0"/>
                <a:cs typeface="Times New Roman" panose="02020603050405020304" pitchFamily="18" charset="0"/>
              </a:rPr>
              <a:t>Implement a(GPS) module to track the real-time location of soldiers.</a:t>
            </a:r>
          </a:p>
        </p:txBody>
      </p:sp>
      <p:sp>
        <p:nvSpPr>
          <p:cNvPr id="12" name="TextBox 12"/>
          <p:cNvSpPr txBox="1"/>
          <p:nvPr/>
        </p:nvSpPr>
        <p:spPr>
          <a:xfrm>
            <a:off x="12019031" y="6274376"/>
            <a:ext cx="5519395" cy="15182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Times New Roman" panose="02020603050405020304" pitchFamily="18" charset="0"/>
                <a:cs typeface="Times New Roman" panose="02020603050405020304" pitchFamily="18" charset="0"/>
              </a:rPr>
              <a:t>Establish wireless communication networks among soldiers using ZigBee modules.</a:t>
            </a:r>
          </a:p>
          <a:p>
            <a:pPr>
              <a:lnSpc>
                <a:spcPts val="2417"/>
              </a:lnSpc>
            </a:pPr>
            <a:endParaRPr lang="en-US" sz="1726">
              <a:solidFill>
                <a:srgbClr val="000000"/>
              </a:solidFill>
              <a:latin typeface="Times New Roman" panose="02020603050405020304" pitchFamily="18" charset="0"/>
              <a:cs typeface="Times New Roman" panose="02020603050405020304" pitchFamily="18" charset="0"/>
            </a:endParaRPr>
          </a:p>
          <a:p>
            <a:pPr marL="372785" lvl="1" indent="-186393">
              <a:lnSpc>
                <a:spcPts val="2417"/>
              </a:lnSpc>
              <a:buFont typeface="Arial"/>
              <a:buChar char="•"/>
            </a:pPr>
            <a:r>
              <a:rPr lang="en-US" sz="1726">
                <a:solidFill>
                  <a:srgbClr val="000000"/>
                </a:solidFill>
                <a:latin typeface="Times New Roman" panose="02020603050405020304" pitchFamily="18" charset="0"/>
                <a:cs typeface="Times New Roman" panose="02020603050405020304" pitchFamily="18" charset="0"/>
              </a:rPr>
              <a:t>Enable seamless data transmission from soldiers to the control unit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4758995"/>
          </a:xfrm>
          <a:prstGeom prst="rect">
            <a:avLst/>
          </a:prstGeom>
        </p:spPr>
        <p:txBody>
          <a:bodyPr lIns="0" tIns="0" rIns="0" bIns="0" rtlCol="0" anchor="t">
            <a:spAutoFit/>
          </a:bodyPr>
          <a:lstStyle/>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Blood Pressure Monitoring </a:t>
            </a:r>
          </a:p>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Body Temperature Monitoring</a:t>
            </a:r>
          </a:p>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Electrocardiogram Monitoring</a:t>
            </a:r>
          </a:p>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Real time Location Tracking </a:t>
            </a:r>
          </a:p>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Real time Video Capturing</a:t>
            </a:r>
          </a:p>
          <a:p>
            <a:pPr marL="773142" lvl="1" indent="-386571">
              <a:lnSpc>
                <a:spcPts val="6338"/>
              </a:lnSpc>
              <a:buFont typeface="Arial"/>
              <a:buChar char="•"/>
            </a:pPr>
            <a:r>
              <a:rPr lang="en-US" sz="3581" dirty="0">
                <a:solidFill>
                  <a:srgbClr val="000000"/>
                </a:solidFill>
                <a:latin typeface="Times New Roman" panose="02020603050405020304" pitchFamily="18" charset="0"/>
                <a:cs typeface="Times New Roman" panose="02020603050405020304" pitchFamily="18" charset="0"/>
              </a:rPr>
              <a:t>Bomb Detector</a:t>
            </a:r>
          </a:p>
        </p:txBody>
      </p:sp>
      <p:sp>
        <p:nvSpPr>
          <p:cNvPr id="11" name="TextBox 11"/>
          <p:cNvSpPr txBox="1"/>
          <p:nvPr/>
        </p:nvSpPr>
        <p:spPr>
          <a:xfrm>
            <a:off x="3030986" y="471488"/>
            <a:ext cx="11442900" cy="1128514"/>
          </a:xfrm>
          <a:prstGeom prst="rect">
            <a:avLst/>
          </a:prstGeom>
        </p:spPr>
        <p:txBody>
          <a:bodyPr lIns="0" tIns="0" rIns="0" bIns="0" rtlCol="0" anchor="t">
            <a:spAutoFit/>
          </a:bodyPr>
          <a:lstStyle/>
          <a:p>
            <a:pPr marL="0" lvl="0" indent="0" algn="ctr">
              <a:lnSpc>
                <a:spcPts val="8841"/>
              </a:lnSpc>
              <a:spcBef>
                <a:spcPct val="0"/>
              </a:spcBef>
            </a:pPr>
            <a:r>
              <a:rPr lang="en-US" sz="7368" dirty="0">
                <a:solidFill>
                  <a:srgbClr val="101010"/>
                </a:solidFill>
                <a:latin typeface="Times New Roman" panose="02020603050405020304" pitchFamily="18" charset="0"/>
                <a:cs typeface="Times New Roman" panose="02020603050405020304" pitchFamily="18" charset="0"/>
              </a:rPr>
              <a:t>Features and </a:t>
            </a:r>
            <a:r>
              <a:rPr lang="en-US" sz="7368" dirty="0" err="1">
                <a:solidFill>
                  <a:srgbClr val="101010"/>
                </a:solidFill>
                <a:latin typeface="Times New Roman" panose="02020603050405020304" pitchFamily="18" charset="0"/>
                <a:cs typeface="Times New Roman" panose="02020603050405020304" pitchFamily="18" charset="0"/>
              </a:rPr>
              <a:t>Benifits</a:t>
            </a:r>
            <a:endParaRPr lang="en-US" sz="7368" dirty="0">
              <a:solidFill>
                <a:srgbClr val="10101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6368923"/>
          </a:xfrm>
          <a:prstGeom prst="rect">
            <a:avLst/>
          </a:prstGeom>
        </p:spPr>
        <p:txBody>
          <a:bodyPr lIns="0" tIns="0" rIns="0" bIns="0" rtlCol="0" anchor="t">
            <a:spAutoFit/>
          </a:bodyPr>
          <a:lstStyle/>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Arduino MEGA 2560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Heartbeat Sensor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Temperature Sensor and Humidity Sensor (DHT11)</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Accelerometer (ADXL335)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Ethernet Shield (W5100)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GPS Module (NEO-6M) </a:t>
            </a:r>
          </a:p>
          <a:p>
            <a:pPr marL="773142" lvl="1" indent="-386571" algn="just">
              <a:lnSpc>
                <a:spcPts val="6338"/>
              </a:lnSpc>
              <a:buFont typeface="Arial"/>
              <a:buChar char="•"/>
            </a:pPr>
            <a:r>
              <a:rPr lang="en-US" sz="3581" b="1" dirty="0" err="1">
                <a:solidFill>
                  <a:srgbClr val="000000"/>
                </a:solidFill>
                <a:latin typeface="Times New Roman" panose="02020603050405020304" pitchFamily="18" charset="0"/>
                <a:cs typeface="Times New Roman" panose="02020603050405020304" pitchFamily="18" charset="0"/>
              </a:rPr>
              <a:t>LoRaWAN</a:t>
            </a:r>
            <a:r>
              <a:rPr lang="en-US" sz="3581" b="1" dirty="0">
                <a:solidFill>
                  <a:srgbClr val="000000"/>
                </a:solidFill>
                <a:latin typeface="Times New Roman" panose="02020603050405020304" pitchFamily="18" charset="0"/>
                <a:cs typeface="Times New Roman" panose="02020603050405020304" pitchFamily="18" charset="0"/>
              </a:rPr>
              <a:t> Module</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ECG Module (AD8232 i.e. Electro-Cardiogram)</a:t>
            </a:r>
          </a:p>
        </p:txBody>
      </p:sp>
      <p:sp>
        <p:nvSpPr>
          <p:cNvPr id="11" name="TextBox 11"/>
          <p:cNvSpPr txBox="1"/>
          <p:nvPr/>
        </p:nvSpPr>
        <p:spPr>
          <a:xfrm>
            <a:off x="1600200" y="471488"/>
            <a:ext cx="15849600" cy="991938"/>
          </a:xfrm>
          <a:prstGeom prst="rect">
            <a:avLst/>
          </a:prstGeom>
        </p:spPr>
        <p:txBody>
          <a:bodyPr wrap="square" lIns="0" tIns="0" rIns="0" bIns="0" rtlCol="0" anchor="t">
            <a:spAutoFit/>
          </a:bodyPr>
          <a:lstStyle/>
          <a:p>
            <a:pPr marL="0" lvl="0" indent="0" algn="ctr">
              <a:lnSpc>
                <a:spcPts val="8064"/>
              </a:lnSpc>
              <a:spcBef>
                <a:spcPct val="0"/>
              </a:spcBef>
            </a:pPr>
            <a:r>
              <a:rPr lang="en-US" sz="6720" dirty="0">
                <a:solidFill>
                  <a:srgbClr val="101010"/>
                </a:solidFill>
                <a:latin typeface="Times New Roman" panose="02020603050405020304" pitchFamily="18" charset="0"/>
                <a:cs typeface="Times New Roman" panose="02020603050405020304" pitchFamily="18" charset="0"/>
              </a:rPr>
              <a:t>Major Hardware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4463005" y="-3776214"/>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4998260" y="630907"/>
            <a:ext cx="9028728" cy="90287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4253435" y="1221128"/>
            <a:ext cx="7810518" cy="7814851"/>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sp>
        <p:nvSpPr>
          <p:cNvPr id="8" name="Freeform 8"/>
          <p:cNvSpPr/>
          <p:nvPr/>
        </p:nvSpPr>
        <p:spPr>
          <a:xfrm>
            <a:off x="381312" y="2756541"/>
            <a:ext cx="1294777" cy="1071134"/>
          </a:xfrm>
          <a:custGeom>
            <a:avLst/>
            <a:gdLst/>
            <a:ahLst/>
            <a:cxnLst/>
            <a:rect l="l" t="t" r="r" b="b"/>
            <a:pathLst>
              <a:path w="1294777" h="1071134">
                <a:moveTo>
                  <a:pt x="0" y="0"/>
                </a:moveTo>
                <a:lnTo>
                  <a:pt x="1294776" y="0"/>
                </a:lnTo>
                <a:lnTo>
                  <a:pt x="1294776" y="1071134"/>
                </a:lnTo>
                <a:lnTo>
                  <a:pt x="0" y="1071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790710">
            <a:off x="4318438" y="1540115"/>
            <a:ext cx="2952059" cy="2952059"/>
          </a:xfrm>
          <a:custGeom>
            <a:avLst/>
            <a:gdLst/>
            <a:ahLst/>
            <a:cxnLst/>
            <a:rect l="l" t="t" r="r" b="b"/>
            <a:pathLst>
              <a:path w="2952059" h="2952059">
                <a:moveTo>
                  <a:pt x="0" y="0"/>
                </a:moveTo>
                <a:lnTo>
                  <a:pt x="2952059" y="0"/>
                </a:lnTo>
                <a:lnTo>
                  <a:pt x="2952059" y="2952059"/>
                </a:lnTo>
                <a:lnTo>
                  <a:pt x="0" y="2952059"/>
                </a:lnTo>
                <a:lnTo>
                  <a:pt x="0" y="0"/>
                </a:lnTo>
                <a:close/>
              </a:path>
            </a:pathLst>
          </a:custGeom>
          <a:blipFill>
            <a:blip r:embed="rId5"/>
            <a:stretch>
              <a:fillRect/>
            </a:stretch>
          </a:blipFill>
        </p:spPr>
      </p:sp>
      <p:sp>
        <p:nvSpPr>
          <p:cNvPr id="10" name="Freeform 10"/>
          <p:cNvSpPr/>
          <p:nvPr/>
        </p:nvSpPr>
        <p:spPr>
          <a:xfrm rot="-2195320">
            <a:off x="5208183" y="4304395"/>
            <a:ext cx="3023645" cy="3023645"/>
          </a:xfrm>
          <a:custGeom>
            <a:avLst/>
            <a:gdLst/>
            <a:ahLst/>
            <a:cxnLst/>
            <a:rect l="l" t="t" r="r" b="b"/>
            <a:pathLst>
              <a:path w="3023645" h="3023645">
                <a:moveTo>
                  <a:pt x="0" y="0"/>
                </a:moveTo>
                <a:lnTo>
                  <a:pt x="3023645" y="0"/>
                </a:lnTo>
                <a:lnTo>
                  <a:pt x="3023645" y="3023645"/>
                </a:lnTo>
                <a:lnTo>
                  <a:pt x="0" y="3023645"/>
                </a:lnTo>
                <a:lnTo>
                  <a:pt x="0" y="0"/>
                </a:lnTo>
                <a:close/>
              </a:path>
            </a:pathLst>
          </a:custGeom>
          <a:blipFill>
            <a:blip r:embed="rId6"/>
            <a:stretch>
              <a:fillRect/>
            </a:stretch>
          </a:blipFill>
        </p:spPr>
      </p:sp>
      <p:sp>
        <p:nvSpPr>
          <p:cNvPr id="11" name="Freeform 11"/>
          <p:cNvSpPr/>
          <p:nvPr/>
        </p:nvSpPr>
        <p:spPr>
          <a:xfrm>
            <a:off x="3858823" y="7263590"/>
            <a:ext cx="3156189" cy="2891069"/>
          </a:xfrm>
          <a:custGeom>
            <a:avLst/>
            <a:gdLst/>
            <a:ahLst/>
            <a:cxnLst/>
            <a:rect l="l" t="t" r="r" b="b"/>
            <a:pathLst>
              <a:path w="3156189" h="2891069">
                <a:moveTo>
                  <a:pt x="0" y="0"/>
                </a:moveTo>
                <a:lnTo>
                  <a:pt x="3156188" y="0"/>
                </a:lnTo>
                <a:lnTo>
                  <a:pt x="3156188" y="2891069"/>
                </a:lnTo>
                <a:lnTo>
                  <a:pt x="0" y="2891069"/>
                </a:lnTo>
                <a:lnTo>
                  <a:pt x="0" y="0"/>
                </a:lnTo>
                <a:close/>
              </a:path>
            </a:pathLst>
          </a:custGeom>
          <a:blipFill>
            <a:blip r:embed="rId7"/>
            <a:stretch>
              <a:fillRect/>
            </a:stretch>
          </a:blipFill>
        </p:spPr>
      </p:sp>
      <p:grpSp>
        <p:nvGrpSpPr>
          <p:cNvPr id="12" name="Group 12"/>
          <p:cNvGrpSpPr/>
          <p:nvPr/>
        </p:nvGrpSpPr>
        <p:grpSpPr>
          <a:xfrm rot="5400000">
            <a:off x="3525071" y="7081418"/>
            <a:ext cx="1010795" cy="1033365"/>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4" name="Group 14"/>
          <p:cNvGrpSpPr/>
          <p:nvPr/>
        </p:nvGrpSpPr>
        <p:grpSpPr>
          <a:xfrm>
            <a:off x="3099206" y="6947687"/>
            <a:ext cx="457877" cy="4578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rot="4195040">
            <a:off x="4199088" y="5005478"/>
            <a:ext cx="904167" cy="924356"/>
            <a:chOff x="0" y="0"/>
            <a:chExt cx="2095920" cy="2142720"/>
          </a:xfrm>
        </p:grpSpPr>
        <p:sp>
          <p:nvSpPr>
            <p:cNvPr id="18" name="Freeform 18"/>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9" name="Group 19"/>
          <p:cNvGrpSpPr/>
          <p:nvPr/>
        </p:nvGrpSpPr>
        <p:grpSpPr>
          <a:xfrm>
            <a:off x="3629885" y="5025626"/>
            <a:ext cx="457877" cy="4578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grpSp>
        <p:nvGrpSpPr>
          <p:cNvPr id="22" name="Group 22"/>
          <p:cNvGrpSpPr/>
          <p:nvPr/>
        </p:nvGrpSpPr>
        <p:grpSpPr>
          <a:xfrm rot="2700000">
            <a:off x="3795050" y="3032819"/>
            <a:ext cx="768207" cy="785361"/>
            <a:chOff x="0" y="0"/>
            <a:chExt cx="2095920" cy="2142720"/>
          </a:xfrm>
        </p:grpSpPr>
        <p:sp>
          <p:nvSpPr>
            <p:cNvPr id="23" name="Freeform 2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24" name="Group 24"/>
          <p:cNvGrpSpPr/>
          <p:nvPr/>
        </p:nvGrpSpPr>
        <p:grpSpPr>
          <a:xfrm>
            <a:off x="3284848" y="3292108"/>
            <a:ext cx="409068" cy="40906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sp>
        <p:nvSpPr>
          <p:cNvPr id="27" name="Freeform 27"/>
          <p:cNvSpPr/>
          <p:nvPr/>
        </p:nvSpPr>
        <p:spPr>
          <a:xfrm rot="1062509">
            <a:off x="3311038" y="143427"/>
            <a:ext cx="1906937" cy="1906937"/>
          </a:xfrm>
          <a:custGeom>
            <a:avLst/>
            <a:gdLst/>
            <a:ahLst/>
            <a:cxnLst/>
            <a:rect l="l" t="t" r="r" b="b"/>
            <a:pathLst>
              <a:path w="1906937" h="1906937">
                <a:moveTo>
                  <a:pt x="0" y="0"/>
                </a:moveTo>
                <a:lnTo>
                  <a:pt x="1906937" y="0"/>
                </a:lnTo>
                <a:lnTo>
                  <a:pt x="1906937" y="1906937"/>
                </a:lnTo>
                <a:lnTo>
                  <a:pt x="0" y="1906937"/>
                </a:lnTo>
                <a:lnTo>
                  <a:pt x="0" y="0"/>
                </a:lnTo>
                <a:close/>
              </a:path>
            </a:pathLst>
          </a:custGeom>
          <a:blipFill>
            <a:blip r:embed="rId8"/>
            <a:stretch>
              <a:fillRect/>
            </a:stretch>
          </a:blipFill>
        </p:spPr>
      </p:sp>
      <p:sp>
        <p:nvSpPr>
          <p:cNvPr id="28" name="TextBox 28"/>
          <p:cNvSpPr txBox="1"/>
          <p:nvPr/>
        </p:nvSpPr>
        <p:spPr>
          <a:xfrm>
            <a:off x="-348176" y="4218900"/>
            <a:ext cx="3286625" cy="1396985"/>
          </a:xfrm>
          <a:prstGeom prst="rect">
            <a:avLst/>
          </a:prstGeom>
        </p:spPr>
        <p:txBody>
          <a:bodyPr lIns="0" tIns="0" rIns="0" bIns="0" rtlCol="0" anchor="t">
            <a:spAutoFit/>
          </a:bodyPr>
          <a:lstStyle/>
          <a:p>
            <a:pPr algn="ctr">
              <a:lnSpc>
                <a:spcPts val="3679"/>
              </a:lnSpc>
            </a:pPr>
            <a:r>
              <a:rPr lang="en-US" sz="3065">
                <a:solidFill>
                  <a:srgbClr val="FFFFFF"/>
                </a:solidFill>
                <a:latin typeface="Times New Roman" panose="02020603050405020304" pitchFamily="18" charset="0"/>
                <a:cs typeface="Times New Roman" panose="02020603050405020304" pitchFamily="18" charset="0"/>
              </a:rPr>
              <a:t>Proposed System Overview</a:t>
            </a:r>
          </a:p>
          <a:p>
            <a:pPr marL="0" lvl="0" indent="0" algn="ctr">
              <a:lnSpc>
                <a:spcPts val="3679"/>
              </a:lnSpc>
              <a:spcBef>
                <a:spcPct val="0"/>
              </a:spcBef>
            </a:pPr>
            <a:endParaRPr lang="en-US" sz="3065">
              <a:solidFill>
                <a:srgbClr val="FFFFFF"/>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3518983" y="7177865"/>
            <a:ext cx="1066220" cy="811895"/>
          </a:xfrm>
          <a:prstGeom prst="rect">
            <a:avLst/>
          </a:prstGeom>
        </p:spPr>
        <p:txBody>
          <a:bodyPr lIns="0" tIns="0" rIns="0" bIns="0" rtlCol="0" anchor="t">
            <a:spAutoFit/>
          </a:bodyPr>
          <a:lstStyle/>
          <a:p>
            <a:pPr algn="ctr">
              <a:lnSpc>
                <a:spcPts val="6741"/>
              </a:lnSpc>
            </a:pPr>
            <a:r>
              <a:rPr lang="en-US" sz="4815">
                <a:solidFill>
                  <a:srgbClr val="FFFFFF"/>
                </a:solidFill>
                <a:latin typeface="Times New Roman" panose="02020603050405020304" pitchFamily="18" charset="0"/>
                <a:cs typeface="Times New Roman" panose="02020603050405020304" pitchFamily="18" charset="0"/>
              </a:rPr>
              <a:t>01</a:t>
            </a:r>
          </a:p>
        </p:txBody>
      </p:sp>
      <p:sp>
        <p:nvSpPr>
          <p:cNvPr id="30" name="TextBox 30"/>
          <p:cNvSpPr txBox="1"/>
          <p:nvPr/>
        </p:nvSpPr>
        <p:spPr>
          <a:xfrm>
            <a:off x="5436917" y="220176"/>
            <a:ext cx="7774490" cy="1862626"/>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Times New Roman" panose="02020603050405020304" pitchFamily="18" charset="0"/>
                <a:cs typeface="Times New Roman" panose="02020603050405020304" pitchFamily="18" charset="0"/>
              </a:rPr>
              <a:t>H</a:t>
            </a:r>
            <a:r>
              <a:rPr lang="en-US" sz="1492" u="none" strike="noStrike">
                <a:solidFill>
                  <a:srgbClr val="101010"/>
                </a:solidFill>
                <a:latin typeface="Times New Roman" panose="02020603050405020304" pitchFamily="18" charset="0"/>
                <a:cs typeface="Times New Roman" panose="02020603050405020304" pitchFamily="18" charset="0"/>
              </a:rPr>
              <a:t>ealth Monitoring: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a:p>
            <a:pPr marL="322281" lvl="1" indent="-161140">
              <a:lnSpc>
                <a:spcPts val="2089"/>
              </a:lnSpc>
              <a:spcBef>
                <a:spcPct val="0"/>
              </a:spcBef>
              <a:buFont typeface="Arial"/>
              <a:buChar char="•"/>
            </a:pPr>
            <a:r>
              <a:rPr lang="en-US" sz="1492" u="none" strike="noStrike">
                <a:solidFill>
                  <a:srgbClr val="101010"/>
                </a:solidFill>
                <a:latin typeface="Times New Roman" panose="02020603050405020304" pitchFamily="18" charset="0"/>
                <a:cs typeface="Times New Roman" panose="02020603050405020304" pitchFamily="18" charset="0"/>
              </a:rPr>
              <a:t>Motion Detection: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a:p>
            <a:pPr marL="0" lvl="0" indent="0">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p:txBody>
      </p:sp>
      <p:sp>
        <p:nvSpPr>
          <p:cNvPr id="31" name="TextBox 31"/>
          <p:cNvSpPr txBox="1"/>
          <p:nvPr/>
        </p:nvSpPr>
        <p:spPr>
          <a:xfrm>
            <a:off x="7154166" y="2151810"/>
            <a:ext cx="5978830" cy="1324017"/>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Times New Roman" panose="02020603050405020304" pitchFamily="18" charset="0"/>
                <a:cs typeface="Times New Roman" panose="02020603050405020304" pitchFamily="18" charset="0"/>
              </a:rPr>
              <a:t>Wi</a:t>
            </a:r>
            <a:r>
              <a:rPr lang="en-US" sz="1492" u="none" strike="noStrike">
                <a:solidFill>
                  <a:srgbClr val="101010"/>
                </a:solidFill>
                <a:latin typeface="Times New Roman" panose="02020603050405020304" pitchFamily="18" charset="0"/>
                <a:cs typeface="Times New Roman" panose="02020603050405020304" pitchFamily="18" charset="0"/>
              </a:rPr>
              <a:t>reless Communication: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Times New Roman" panose="02020603050405020304" pitchFamily="18" charset="0"/>
                <a:cs typeface="Times New Roman" panose="02020603050405020304" pitchFamily="18" charset="0"/>
              </a:rPr>
              <a:t>Long-Range Connectivity: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p:txBody>
      </p:sp>
      <p:sp>
        <p:nvSpPr>
          <p:cNvPr id="32" name="TextBox 32"/>
          <p:cNvSpPr txBox="1"/>
          <p:nvPr/>
        </p:nvSpPr>
        <p:spPr>
          <a:xfrm>
            <a:off x="8393302" y="4940442"/>
            <a:ext cx="6748366" cy="2401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Times New Roman" panose="02020603050405020304" pitchFamily="18" charset="0"/>
                <a:cs typeface="Times New Roman" panose="02020603050405020304" pitchFamily="18" charset="0"/>
              </a:rPr>
              <a:t>R</a:t>
            </a:r>
            <a:r>
              <a:rPr lang="en-US" sz="1492" u="none" strike="noStrike">
                <a:solidFill>
                  <a:srgbClr val="101010"/>
                </a:solidFill>
                <a:latin typeface="Times New Roman" panose="02020603050405020304" pitchFamily="18" charset="0"/>
                <a:cs typeface="Times New Roman" panose="02020603050405020304" pitchFamily="18" charset="0"/>
              </a:rPr>
              <a:t>eal-time Location Tracking: NEO-6M GPS module ensures accurate and timely location information.</a:t>
            </a:r>
          </a:p>
          <a:p>
            <a:pPr>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a:p>
            <a:pPr marL="322281" lvl="1" indent="-161140">
              <a:lnSpc>
                <a:spcPts val="2089"/>
              </a:lnSpc>
              <a:spcBef>
                <a:spcPct val="0"/>
              </a:spcBef>
              <a:buFont typeface="Arial"/>
              <a:buChar char="•"/>
            </a:pPr>
            <a:r>
              <a:rPr lang="en-US" sz="1492" u="none" strike="noStrike">
                <a:solidFill>
                  <a:srgbClr val="101010"/>
                </a:solidFill>
                <a:latin typeface="Times New Roman" panose="02020603050405020304" pitchFamily="18" charset="0"/>
                <a:cs typeface="Times New Roman" panose="02020603050405020304" pitchFamily="18" charset="0"/>
              </a:rPr>
              <a:t>Navigation Support: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a:p>
            <a:pPr marL="322281" lvl="1" indent="-161140">
              <a:lnSpc>
                <a:spcPts val="2089"/>
              </a:lnSpc>
              <a:spcBef>
                <a:spcPct val="0"/>
              </a:spcBef>
              <a:buFont typeface="Arial"/>
              <a:buChar char="•"/>
            </a:pPr>
            <a:r>
              <a:rPr lang="en-US" sz="1492" u="none" strike="noStrike">
                <a:solidFill>
                  <a:srgbClr val="101010"/>
                </a:solidFill>
                <a:latin typeface="Times New Roman" panose="02020603050405020304" pitchFamily="18" charset="0"/>
                <a:cs typeface="Times New Roman" panose="02020603050405020304" pitchFamily="18" charset="0"/>
              </a:rPr>
              <a:t>Global Coverage: 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Times New Roman" panose="02020603050405020304" pitchFamily="18" charset="0"/>
              <a:cs typeface="Times New Roman" panose="02020603050405020304" pitchFamily="18" charset="0"/>
            </a:endParaRPr>
          </a:p>
        </p:txBody>
      </p:sp>
      <p:sp>
        <p:nvSpPr>
          <p:cNvPr id="33" name="TextBox 33"/>
          <p:cNvSpPr txBox="1"/>
          <p:nvPr/>
        </p:nvSpPr>
        <p:spPr>
          <a:xfrm>
            <a:off x="7154166" y="7972240"/>
            <a:ext cx="7807444" cy="2234394"/>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Times New Roman" panose="02020603050405020304" pitchFamily="18" charset="0"/>
                <a:cs typeface="Times New Roman" panose="02020603050405020304" pitchFamily="18" charset="0"/>
              </a:rPr>
              <a:t>Microc</a:t>
            </a:r>
            <a:r>
              <a:rPr lang="en-US" sz="1592" u="none" strike="noStrike">
                <a:solidFill>
                  <a:srgbClr val="101010"/>
                </a:solidFill>
                <a:latin typeface="Times New Roman" panose="02020603050405020304" pitchFamily="18" charset="0"/>
                <a:cs typeface="Times New Roman" panose="02020603050405020304" pitchFamily="18" charset="0"/>
              </a:rPr>
              <a:t>ontroller Core: Heart of the system, facilitating control, processing, and communication.</a:t>
            </a:r>
          </a:p>
          <a:p>
            <a:pPr>
              <a:lnSpc>
                <a:spcPts val="2229"/>
              </a:lnSpc>
              <a:spcBef>
                <a:spcPct val="0"/>
              </a:spcBef>
            </a:pPr>
            <a:endParaRPr lang="en-US" sz="1592" u="none" strike="noStrike">
              <a:solidFill>
                <a:srgbClr val="101010"/>
              </a:solidFill>
              <a:latin typeface="Times New Roman" panose="02020603050405020304" pitchFamily="18" charset="0"/>
              <a:cs typeface="Times New Roman" panose="02020603050405020304" pitchFamily="18" charset="0"/>
            </a:endParaRPr>
          </a:p>
          <a:p>
            <a:pPr marL="343870" lvl="1" indent="-171935">
              <a:lnSpc>
                <a:spcPts val="2229"/>
              </a:lnSpc>
              <a:spcBef>
                <a:spcPct val="0"/>
              </a:spcBef>
              <a:buFont typeface="Arial"/>
              <a:buChar char="•"/>
            </a:pPr>
            <a:r>
              <a:rPr lang="en-US" sz="1592" u="none" strike="noStrike">
                <a:solidFill>
                  <a:srgbClr val="101010"/>
                </a:solidFill>
                <a:latin typeface="Times New Roman" panose="02020603050405020304" pitchFamily="18" charset="0"/>
                <a:cs typeface="Times New Roman" panose="02020603050405020304" pitchFamily="18" charset="0"/>
              </a:rPr>
              <a:t>Versatile I/O Ports: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Times New Roman" panose="02020603050405020304" pitchFamily="18" charset="0"/>
              <a:cs typeface="Times New Roman" panose="02020603050405020304" pitchFamily="18" charset="0"/>
            </a:endParaRPr>
          </a:p>
          <a:p>
            <a:pPr marL="343870" lvl="1" indent="-171935">
              <a:lnSpc>
                <a:spcPts val="2229"/>
              </a:lnSpc>
              <a:spcBef>
                <a:spcPct val="0"/>
              </a:spcBef>
              <a:buFont typeface="Arial"/>
              <a:buChar char="•"/>
            </a:pPr>
            <a:r>
              <a:rPr lang="en-US" sz="1592" u="none" strike="noStrike">
                <a:solidFill>
                  <a:srgbClr val="101010"/>
                </a:solidFill>
                <a:latin typeface="Times New Roman" panose="02020603050405020304" pitchFamily="18" charset="0"/>
                <a:cs typeface="Times New Roman" panose="02020603050405020304" pitchFamily="18" charset="0"/>
              </a:rPr>
              <a:t>Programmability: Allows customization and adaptability to evolving mission requirements.</a:t>
            </a:r>
          </a:p>
          <a:p>
            <a:pPr marL="0" lvl="0" indent="0">
              <a:lnSpc>
                <a:spcPts val="2229"/>
              </a:lnSpc>
              <a:spcBef>
                <a:spcPct val="0"/>
              </a:spcBef>
            </a:pPr>
            <a:endParaRPr lang="en-US" sz="1592" u="none" strike="noStrike">
              <a:solidFill>
                <a:srgbClr val="101010"/>
              </a:solidFill>
              <a:latin typeface="Times New Roman" panose="02020603050405020304" pitchFamily="18" charset="0"/>
              <a:cs typeface="Times New Roman" panose="02020603050405020304" pitchFamily="18" charset="0"/>
            </a:endParaRPr>
          </a:p>
        </p:txBody>
      </p:sp>
      <p:sp>
        <p:nvSpPr>
          <p:cNvPr id="34" name="TextBox 34"/>
          <p:cNvSpPr txBox="1"/>
          <p:nvPr/>
        </p:nvSpPr>
        <p:spPr>
          <a:xfrm>
            <a:off x="4222493" y="5078597"/>
            <a:ext cx="877821" cy="634990"/>
          </a:xfrm>
          <a:prstGeom prst="rect">
            <a:avLst/>
          </a:prstGeom>
        </p:spPr>
        <p:txBody>
          <a:bodyPr lIns="0" tIns="0" rIns="0" bIns="0" rtlCol="0" anchor="t">
            <a:spAutoFit/>
          </a:bodyPr>
          <a:lstStyle/>
          <a:p>
            <a:pPr algn="ctr">
              <a:lnSpc>
                <a:spcPts val="5275"/>
              </a:lnSpc>
            </a:pPr>
            <a:r>
              <a:rPr lang="en-US" sz="3768">
                <a:solidFill>
                  <a:srgbClr val="FFFFFF"/>
                </a:solidFill>
                <a:latin typeface="Times New Roman" panose="02020603050405020304" pitchFamily="18" charset="0"/>
                <a:cs typeface="Times New Roman" panose="02020603050405020304" pitchFamily="18" charset="0"/>
              </a:rPr>
              <a:t>02</a:t>
            </a:r>
          </a:p>
        </p:txBody>
      </p:sp>
      <p:sp>
        <p:nvSpPr>
          <p:cNvPr id="35" name="TextBox 35"/>
          <p:cNvSpPr txBox="1"/>
          <p:nvPr/>
        </p:nvSpPr>
        <p:spPr>
          <a:xfrm>
            <a:off x="3753344" y="3083149"/>
            <a:ext cx="851620" cy="618027"/>
          </a:xfrm>
          <a:prstGeom prst="rect">
            <a:avLst/>
          </a:prstGeom>
        </p:spPr>
        <p:txBody>
          <a:bodyPr lIns="0" tIns="0" rIns="0" bIns="0" rtlCol="0" anchor="t">
            <a:spAutoFit/>
          </a:bodyPr>
          <a:lstStyle/>
          <a:p>
            <a:pPr algn="ctr">
              <a:lnSpc>
                <a:spcPts val="5118"/>
              </a:lnSpc>
            </a:pPr>
            <a:r>
              <a:rPr lang="en-US" sz="3655">
                <a:solidFill>
                  <a:srgbClr val="FFFFFF"/>
                </a:solidFill>
                <a:latin typeface="Times New Roman" panose="02020603050405020304" pitchFamily="18" charset="0"/>
                <a:cs typeface="Times New Roman" panose="02020603050405020304" pitchFamily="18" charset="0"/>
              </a:rPr>
              <a:t>03</a:t>
            </a:r>
          </a:p>
        </p:txBody>
      </p:sp>
      <p:sp>
        <p:nvSpPr>
          <p:cNvPr id="36" name="AutoShape 36"/>
          <p:cNvSpPr/>
          <p:nvPr/>
        </p:nvSpPr>
        <p:spPr>
          <a:xfrm flipH="1">
            <a:off x="7611700" y="7588575"/>
            <a:ext cx="6577562" cy="76200"/>
          </a:xfrm>
          <a:prstGeom prst="line">
            <a:avLst/>
          </a:prstGeom>
          <a:ln w="38100" cap="flat">
            <a:solidFill>
              <a:srgbClr val="000000"/>
            </a:solidFill>
            <a:prstDash val="solid"/>
            <a:headEnd type="none" w="sm" len="sm"/>
            <a:tailEnd type="none" w="sm" len="sm"/>
          </a:ln>
        </p:spPr>
      </p:sp>
      <p:sp>
        <p:nvSpPr>
          <p:cNvPr id="37" name="AutoShape 37"/>
          <p:cNvSpPr/>
          <p:nvPr/>
        </p:nvSpPr>
        <p:spPr>
          <a:xfrm flipH="1">
            <a:off x="7611480" y="4369195"/>
            <a:ext cx="6485481" cy="0"/>
          </a:xfrm>
          <a:prstGeom prst="line">
            <a:avLst/>
          </a:prstGeom>
          <a:ln w="38100" cap="flat">
            <a:solidFill>
              <a:srgbClr val="000000"/>
            </a:solidFill>
            <a:prstDash val="solid"/>
            <a:headEnd type="none" w="sm" len="sm"/>
            <a:tailEnd type="none" w="sm" len="sm"/>
          </a:ln>
        </p:spPr>
      </p:sp>
      <p:sp>
        <p:nvSpPr>
          <p:cNvPr id="38" name="AutoShape 38"/>
          <p:cNvSpPr/>
          <p:nvPr/>
        </p:nvSpPr>
        <p:spPr>
          <a:xfrm flipH="1" flipV="1">
            <a:off x="6529026" y="1735876"/>
            <a:ext cx="7343401" cy="28663"/>
          </a:xfrm>
          <a:prstGeom prst="line">
            <a:avLst/>
          </a:prstGeom>
          <a:ln w="38100" cap="flat">
            <a:solidFill>
              <a:srgbClr val="000000"/>
            </a:solidFill>
            <a:prstDash val="solid"/>
            <a:headEnd type="none" w="sm" len="sm"/>
            <a:tailEnd type="none" w="sm" len="sm"/>
          </a:ln>
        </p:spPr>
      </p:sp>
      <p:grpSp>
        <p:nvGrpSpPr>
          <p:cNvPr id="39" name="Group 39"/>
          <p:cNvGrpSpPr/>
          <p:nvPr/>
        </p:nvGrpSpPr>
        <p:grpSpPr>
          <a:xfrm rot="1017771">
            <a:off x="2408036" y="1055362"/>
            <a:ext cx="887546" cy="825919"/>
            <a:chOff x="0" y="0"/>
            <a:chExt cx="2302602" cy="2142720"/>
          </a:xfrm>
        </p:grpSpPr>
        <p:sp>
          <p:nvSpPr>
            <p:cNvPr id="40" name="Freeform 40"/>
            <p:cNvSpPr/>
            <p:nvPr/>
          </p:nvSpPr>
          <p:spPr>
            <a:xfrm>
              <a:off x="0" y="0"/>
              <a:ext cx="2302690" cy="2142744"/>
            </a:xfrm>
            <a:custGeom>
              <a:avLst/>
              <a:gdLst/>
              <a:ahLst/>
              <a:cxnLst/>
              <a:rect l="l" t="t" r="r" b="b"/>
              <a:pathLst>
                <a:path w="2302690" h="2142744">
                  <a:moveTo>
                    <a:pt x="1155535" y="0"/>
                  </a:moveTo>
                  <a:cubicBezTo>
                    <a:pt x="519168" y="0"/>
                    <a:pt x="0" y="472821"/>
                    <a:pt x="0" y="1052322"/>
                  </a:cubicBezTo>
                  <a:cubicBezTo>
                    <a:pt x="0" y="1311529"/>
                    <a:pt x="108828" y="1548003"/>
                    <a:pt x="284628" y="1731010"/>
                  </a:cubicBezTo>
                  <a:cubicBezTo>
                    <a:pt x="217657" y="2142744"/>
                    <a:pt x="217657" y="2142744"/>
                    <a:pt x="217657" y="2142744"/>
                  </a:cubicBezTo>
                  <a:cubicBezTo>
                    <a:pt x="644739" y="1990217"/>
                    <a:pt x="644739" y="1990217"/>
                    <a:pt x="644739" y="1990217"/>
                  </a:cubicBezTo>
                  <a:cubicBezTo>
                    <a:pt x="795424" y="2058797"/>
                    <a:pt x="971224" y="2097024"/>
                    <a:pt x="1155535" y="2097024"/>
                  </a:cubicBezTo>
                  <a:cubicBezTo>
                    <a:pt x="1783531" y="2097024"/>
                    <a:pt x="2302690" y="1624203"/>
                    <a:pt x="2302690" y="1052322"/>
                  </a:cubicBezTo>
                  <a:cubicBezTo>
                    <a:pt x="2302559" y="472821"/>
                    <a:pt x="1783531" y="0"/>
                    <a:pt x="115553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41" name="Group 41"/>
          <p:cNvGrpSpPr/>
          <p:nvPr/>
        </p:nvGrpSpPr>
        <p:grpSpPr>
          <a:xfrm>
            <a:off x="1869037" y="1652680"/>
            <a:ext cx="409068" cy="40906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43" name="TextBox 43"/>
            <p:cNvSpPr txBox="1"/>
            <p:nvPr/>
          </p:nvSpPr>
          <p:spPr>
            <a:xfrm>
              <a:off x="76200" y="28575"/>
              <a:ext cx="660400" cy="708025"/>
            </a:xfrm>
            <a:prstGeom prst="rect">
              <a:avLst/>
            </a:prstGeom>
          </p:spPr>
          <p:txBody>
            <a:bodyPr lIns="0" tIns="0" rIns="0" bIns="0" rtlCol="0" anchor="ctr"/>
            <a:lstStyle/>
            <a:p>
              <a:pPr algn="ctr">
                <a:lnSpc>
                  <a:spcPts val="3640"/>
                </a:lnSpc>
              </a:pPr>
              <a:endParaRPr>
                <a:latin typeface="Times New Roman" panose="02020603050405020304" pitchFamily="18" charset="0"/>
                <a:cs typeface="Times New Roman" panose="02020603050405020304" pitchFamily="18" charset="0"/>
              </a:endParaRPr>
            </a:p>
          </p:txBody>
        </p:sp>
      </p:grpSp>
      <p:sp>
        <p:nvSpPr>
          <p:cNvPr id="44" name="TextBox 44"/>
          <p:cNvSpPr txBox="1"/>
          <p:nvPr/>
        </p:nvSpPr>
        <p:spPr>
          <a:xfrm rot="-296387">
            <a:off x="2524332" y="1108965"/>
            <a:ext cx="650303" cy="618027"/>
          </a:xfrm>
          <a:prstGeom prst="rect">
            <a:avLst/>
          </a:prstGeom>
        </p:spPr>
        <p:txBody>
          <a:bodyPr lIns="0" tIns="0" rIns="0" bIns="0" rtlCol="0" anchor="t">
            <a:spAutoFit/>
          </a:bodyPr>
          <a:lstStyle/>
          <a:p>
            <a:pPr algn="ctr">
              <a:lnSpc>
                <a:spcPts val="5118"/>
              </a:lnSpc>
            </a:pPr>
            <a:r>
              <a:rPr lang="en-US" sz="3655">
                <a:solidFill>
                  <a:srgbClr val="FFFFFF"/>
                </a:solidFill>
                <a:latin typeface="Times New Roman" panose="02020603050405020304" pitchFamily="18" charset="0"/>
                <a:cs typeface="Times New Roman" panose="02020603050405020304" pitchFamily="18" charset="0"/>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3881</TotalTime>
  <Words>1468</Words>
  <Application>Microsoft Office PowerPoint</Application>
  <PresentationFormat>Custom</PresentationFormat>
  <Paragraphs>221</Paragraphs>
  <Slides>27</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-apple-system</vt:lpstr>
      <vt:lpstr>Söhne</vt:lpstr>
      <vt:lpstr>Now Bold</vt:lpstr>
      <vt:lpstr>Montserrat Classic Bold</vt:lpstr>
      <vt:lpstr>Courier New</vt:lpstr>
      <vt:lpstr>Arial</vt:lpstr>
      <vt:lpstr>Montserrat Bold</vt:lpstr>
      <vt:lpstr>Montserrat</vt:lpstr>
      <vt:lpstr>Balabeloo</vt:lpstr>
      <vt:lpstr>Wingdings</vt:lpstr>
      <vt:lpstr>Times New Roman</vt:lpstr>
      <vt:lpstr>Montserrat Classic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dc:creator>RAJU KUMAR</dc:creator>
  <cp:lastModifiedBy>RAJU KUMAR</cp:lastModifiedBy>
  <cp:revision>15</cp:revision>
  <dcterms:created xsi:type="dcterms:W3CDTF">2006-08-16T00:00:00Z</dcterms:created>
  <dcterms:modified xsi:type="dcterms:W3CDTF">2024-05-28T11:12:06Z</dcterms:modified>
  <dc:identifier>DAF3g7jNPAg</dc:identifier>
</cp:coreProperties>
</file>